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92" r:id="rId4"/>
    <p:sldId id="291" r:id="rId5"/>
    <p:sldId id="29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217A"/>
    <a:srgbClr val="AAAAAA"/>
    <a:srgbClr val="E74C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033" autoAdjust="0"/>
  </p:normalViewPr>
  <p:slideViewPr>
    <p:cSldViewPr snapToGrid="0">
      <p:cViewPr varScale="1">
        <p:scale>
          <a:sx n="78" d="100"/>
          <a:sy n="78" d="100"/>
        </p:scale>
        <p:origin x="878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95A6CA-0CB2-4E13-AF18-FF7AE461E7A6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95EBAD-EE21-4605-9048-9078E668C4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9176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dirty="0"/>
              <a:t>عنوان دوره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95EBAD-EE21-4605-9048-9078E668C4E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465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4FA14-4A58-E68E-3B41-187CF1B6A8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459421-A577-62CA-1440-8E141B1C92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2F0332-EB64-8F37-A664-38FFD7054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6247-59F0-4993-A61D-0CFDB50706E7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4E2D0B-9510-11DC-ED05-9929ECBFD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153AF2-6EC0-8D24-8358-AAB60D086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CC4B2-0BA8-4C1A-B458-1DA9E6367E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179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80FE9D-8B42-737A-DB84-7C6660B6E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D291DF-2479-3E54-80AB-766FF8D64A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D695BA-4B86-73DE-2D4D-4AE181914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6247-59F0-4993-A61D-0CFDB50706E7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AB0304-A8F8-8501-9CFC-A938F023F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1BE917-7E52-1BF8-B9E5-10820C1E5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CC4B2-0BA8-4C1A-B458-1DA9E6367E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607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0EC3231-A6C8-F1A5-911C-F9C86680EA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C41F05-46FE-3C7A-C8BF-7844666F99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8F75B8-3F10-AA64-C852-2A069A43C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6247-59F0-4993-A61D-0CFDB50706E7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3B9F2C-03E6-57DC-B098-DA5823B0B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E10AFB-BC72-8065-6080-FDF8FC528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CC4B2-0BA8-4C1A-B458-1DA9E6367E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599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83D30-0D03-6B1A-5564-74567CAC2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D30691-C528-E005-4F14-43C5E4A191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C32094-9E0C-879B-315F-CA55BB01A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6247-59F0-4993-A61D-0CFDB50706E7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98AEA2-A932-7C92-975B-CBC785213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CE4816-D2F6-0396-7886-2BBAF38AF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CC4B2-0BA8-4C1A-B458-1DA9E6367E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839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27FD1-CB33-977B-E6A0-387613FD3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10C27B-6DB3-E558-2ECB-D7C1EC4D73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5D77E1-9E41-436E-9A61-45C134683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6247-59F0-4993-A61D-0CFDB50706E7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C71106-75C9-C7D5-46F7-6EBC833F9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437076-1BDB-4683-0A90-1ADD89B7C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CC4B2-0BA8-4C1A-B458-1DA9E6367E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297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D1079-1799-283C-743D-C66B17208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53F52E-3CFE-5120-6F23-6BDECEB6B5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AF6A2B-5310-A51E-BDBA-3B6885EF07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59B722-9A63-B257-FFB4-B03B729C6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6247-59F0-4993-A61D-0CFDB50706E7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5C5341-9128-5FB0-5593-F48E7CB88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8979BA-3380-9BB0-4FB6-C9062E9AF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CC4B2-0BA8-4C1A-B458-1DA9E6367E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37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41AE9-0C37-2F10-04C2-382163A7D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DBB542-33DA-D8BC-0847-C9235F7A50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1CBCF2-050D-3776-D02B-1DA6BBA2CD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627F1A-9194-E5A2-8B7F-2ECD1D5D85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33AF92-F050-AF03-3ACC-E4F13D36C7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C1627A-73B4-5419-8434-C68A3F7C9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6247-59F0-4993-A61D-0CFDB50706E7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2EA9A49-E530-FC4B-DDCD-F036AA1FD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9B4801-7518-0D98-5C3E-2113F91AE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CC4B2-0BA8-4C1A-B458-1DA9E6367E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152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87D8FE-88F5-248A-C607-3AB0ED8C4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27DBDF-3632-570C-C630-C300BF35D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6247-59F0-4993-A61D-0CFDB50706E7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5E1C33-3D1B-B972-E633-E4AE0B9FE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A93E25-9B9D-DD12-6739-3124D9B97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CC4B2-0BA8-4C1A-B458-1DA9E6367E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918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A671D1-7E3A-51D1-73DA-888EFB41C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6247-59F0-4993-A61D-0CFDB50706E7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863CAC-5800-372F-FA63-DD7BA25B6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E32C90-AC34-6429-1A27-1E8902825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CC4B2-0BA8-4C1A-B458-1DA9E6367E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260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BBDDB-851A-0528-34C3-991E271BF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EC62B8-9A18-4F2C-A9F2-79AD679622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AE54F7-DD94-2A60-906A-3A91DEEF5B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F0DF6F-D402-E49A-A9C9-A57CC45DE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6247-59F0-4993-A61D-0CFDB50706E7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D143E1-184A-5400-64E3-A9846C00A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684DD4-C029-BF88-3A52-2E85BAFF7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CC4B2-0BA8-4C1A-B458-1DA9E6367E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536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136F2-CF5F-0B8B-D597-F5DF6B2F3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A1C0C0-FB22-BDFD-5353-3D53C042F0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6EB9E0-AD94-B4EF-8640-90CFFFC2C3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68B0BB-CA5C-CD8B-8D9E-1A75674DA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6247-59F0-4993-A61D-0CFDB50706E7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3A990C-01E5-CEBE-05D8-414DA7C91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CACB8B-DBA2-C3B3-2480-1561FD55E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CC4B2-0BA8-4C1A-B458-1DA9E6367E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842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528B16-2EFE-16AD-388B-3B6981A2F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D99749-BBC3-1ECB-B4FB-676713B788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332744-02BC-E340-BCC5-26D6610E0A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696247-59F0-4993-A61D-0CFDB50706E7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776812-2F0F-076A-D58A-372475A473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092371-096F-7820-E656-F13458A1D6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CC4B2-0BA8-4C1A-B458-1DA9E6367E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86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ack background with a tower and red text&#10;&#10;Description automatically generated">
            <a:extLst>
              <a:ext uri="{FF2B5EF4-FFF2-40B4-BE49-F238E27FC236}">
                <a16:creationId xmlns:a16="http://schemas.microsoft.com/office/drawing/2014/main" id="{4764E22B-B296-6151-04D0-E168CF9C22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2478" y="887335"/>
            <a:ext cx="3727044" cy="3727044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2D1D37FE-DDE6-0C1D-CF63-9973F19AF2C1}"/>
              </a:ext>
            </a:extLst>
          </p:cNvPr>
          <p:cNvSpPr txBox="1"/>
          <p:nvPr/>
        </p:nvSpPr>
        <p:spPr>
          <a:xfrm>
            <a:off x="4500724" y="3769901"/>
            <a:ext cx="31905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1"/>
            <a:r>
              <a:rPr lang="en-US" sz="4000" b="1" dirty="0" err="1">
                <a:solidFill>
                  <a:srgbClr val="AAAAAA"/>
                </a:solidFill>
                <a:latin typeface="Franklin Gothic Heavy" panose="020F0502020204030204" pitchFamily="34" charset="0"/>
                <a:ea typeface="STHupo" panose="020B0503020204020204" pitchFamily="2" charset="-122"/>
                <a:cs typeface="B Bardiya" panose="00000400000000000000" pitchFamily="2" charset="-78"/>
              </a:rPr>
              <a:t>Tehran</a:t>
            </a:r>
            <a:r>
              <a:rPr lang="en-US" sz="4000" b="1" dirty="0" err="1">
                <a:solidFill>
                  <a:srgbClr val="E74C3C"/>
                </a:solidFill>
                <a:latin typeface="Franklin Gothic Heavy" panose="020F0502020204030204" pitchFamily="34" charset="0"/>
                <a:ea typeface="STHupo" panose="020B0503020204020204" pitchFamily="2" charset="-122"/>
                <a:cs typeface="B Bardiya" panose="00000400000000000000" pitchFamily="2" charset="-78"/>
              </a:rPr>
              <a:t>IT</a:t>
            </a:r>
            <a:r>
              <a:rPr lang="en-US" sz="4000" b="1" dirty="0" err="1">
                <a:solidFill>
                  <a:srgbClr val="AAAAAA"/>
                </a:solidFill>
                <a:latin typeface="Franklin Gothic Heavy" panose="020F0502020204030204" pitchFamily="34" charset="0"/>
                <a:ea typeface="STHupo" panose="020B0503020204020204" pitchFamily="2" charset="-122"/>
                <a:cs typeface="B Bardiya" panose="00000400000000000000" pitchFamily="2" charset="-78"/>
              </a:rPr>
              <a:t>.Net</a:t>
            </a:r>
            <a:endParaRPr lang="en-US" sz="4000" b="1" dirty="0">
              <a:solidFill>
                <a:srgbClr val="AAAAAA"/>
              </a:solidFill>
              <a:latin typeface="Franklin Gothic Heavy" panose="020F0502020204030204" pitchFamily="34" charset="0"/>
              <a:ea typeface="STHupo" panose="020B0503020204020204" pitchFamily="2" charset="-122"/>
              <a:cs typeface="B Bardiy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63899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B8ABF2A-549B-3D34-7089-F16521FF0127}"/>
              </a:ext>
            </a:extLst>
          </p:cNvPr>
          <p:cNvSpPr/>
          <p:nvPr/>
        </p:nvSpPr>
        <p:spPr>
          <a:xfrm rot="19440077">
            <a:off x="2328790" y="2447598"/>
            <a:ext cx="4400940" cy="1656184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>
                    <a:lumMod val="9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Action - </a:t>
            </a:r>
            <a:r>
              <a:rPr lang="en-US" sz="2800" b="1" dirty="0" err="1">
                <a:solidFill>
                  <a:schemeClr val="bg1">
                    <a:lumMod val="9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Func</a:t>
            </a:r>
            <a:endParaRPr lang="en-US" sz="2800" b="1" dirty="0">
              <a:latin typeface="Aharoni" panose="02010803020104030203" pitchFamily="2" charset="-79"/>
              <a:cs typeface="B Bardiya" panose="00000400000000000000" pitchFamily="2" charset="-78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29D7CFA-9C58-D5A7-E74D-03B9E53CF5A9}"/>
              </a:ext>
            </a:extLst>
          </p:cNvPr>
          <p:cNvSpPr/>
          <p:nvPr/>
        </p:nvSpPr>
        <p:spPr>
          <a:xfrm rot="1605294">
            <a:off x="5663916" y="1907707"/>
            <a:ext cx="4400940" cy="1656184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Delegate</a:t>
            </a:r>
            <a:endParaRPr lang="en-US" sz="2400" b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94E6711-9707-7AD8-58AF-A19C03148C6C}"/>
              </a:ext>
            </a:extLst>
          </p:cNvPr>
          <p:cNvSpPr/>
          <p:nvPr/>
        </p:nvSpPr>
        <p:spPr>
          <a:xfrm rot="20800038">
            <a:off x="3915194" y="3567128"/>
            <a:ext cx="4400940" cy="165618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b="1" dirty="0">
                <a:latin typeface="Aharoni" panose="02010803020104030203" pitchFamily="2" charset="-79"/>
                <a:cs typeface="B Bardiya" panose="00000400000000000000" pitchFamily="2" charset="-78"/>
              </a:rPr>
              <a:t>چیست ؟</a:t>
            </a:r>
            <a:endParaRPr lang="en-US" sz="2800" b="1" dirty="0">
              <a:latin typeface="Aharoni" panose="02010803020104030203" pitchFamily="2" charset="-79"/>
              <a:cs typeface="B Bardiy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88961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6B55DB-856C-FD43-3298-67F7D7A7A6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7CEE0AB-01E6-F197-F822-6653B163711F}"/>
              </a:ext>
            </a:extLst>
          </p:cNvPr>
          <p:cNvSpPr/>
          <p:nvPr/>
        </p:nvSpPr>
        <p:spPr>
          <a:xfrm>
            <a:off x="4572777" y="407605"/>
            <a:ext cx="3046446" cy="842697"/>
          </a:xfrm>
          <a:prstGeom prst="rect">
            <a:avLst/>
          </a:prstGeom>
          <a:solidFill>
            <a:srgbClr val="67217A"/>
          </a:solidFill>
          <a:ln>
            <a:solidFill>
              <a:srgbClr val="67217A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>
                    <a:lumMod val="9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Delegate</a:t>
            </a:r>
            <a:endParaRPr lang="en-US" sz="2800" b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1F21DE4-43DB-2BA2-AF21-B496604080AD}"/>
              </a:ext>
            </a:extLst>
          </p:cNvPr>
          <p:cNvSpPr txBox="1"/>
          <p:nvPr/>
        </p:nvSpPr>
        <p:spPr>
          <a:xfrm>
            <a:off x="707470" y="2270016"/>
            <a:ext cx="5565511" cy="21396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1">
              <a:lnSpc>
                <a:spcPct val="150000"/>
              </a:lnSpc>
            </a:pPr>
            <a:r>
              <a:rPr lang="en-US" sz="32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Void Print ( String x ){</a:t>
            </a:r>
          </a:p>
          <a:p>
            <a:pPr rtl="1">
              <a:lnSpc>
                <a:spcPct val="150000"/>
              </a:lnSpc>
            </a:pPr>
            <a:r>
              <a:rPr lang="en-US" sz="28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      </a:t>
            </a:r>
            <a:r>
              <a:rPr lang="en-US" b="1" dirty="0" err="1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Console.WriteLine</a:t>
            </a:r>
            <a:r>
              <a:rPr lang="en-US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( x );</a:t>
            </a:r>
          </a:p>
          <a:p>
            <a:pPr rtl="1">
              <a:lnSpc>
                <a:spcPct val="150000"/>
              </a:lnSpc>
            </a:pPr>
            <a:r>
              <a:rPr lang="en-US" sz="32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}</a:t>
            </a:r>
          </a:p>
        </p:txBody>
      </p:sp>
      <p:sp>
        <p:nvSpPr>
          <p:cNvPr id="5" name="Flowchart: Process 4">
            <a:extLst>
              <a:ext uri="{FF2B5EF4-FFF2-40B4-BE49-F238E27FC236}">
                <a16:creationId xmlns:a16="http://schemas.microsoft.com/office/drawing/2014/main" id="{2E36C9BE-4298-5E82-893C-66062EA6563A}"/>
              </a:ext>
            </a:extLst>
          </p:cNvPr>
          <p:cNvSpPr/>
          <p:nvPr/>
        </p:nvSpPr>
        <p:spPr>
          <a:xfrm>
            <a:off x="2713701" y="2526891"/>
            <a:ext cx="1386349" cy="462116"/>
          </a:xfrm>
          <a:prstGeom prst="flowChartProcess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163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5B5129-822D-54AB-C2B1-997E653E28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D05164A-A28D-B2CA-F970-3AA46594833E}"/>
              </a:ext>
            </a:extLst>
          </p:cNvPr>
          <p:cNvSpPr/>
          <p:nvPr/>
        </p:nvSpPr>
        <p:spPr>
          <a:xfrm>
            <a:off x="4572777" y="407605"/>
            <a:ext cx="3046446" cy="842697"/>
          </a:xfrm>
          <a:prstGeom prst="rect">
            <a:avLst/>
          </a:prstGeom>
          <a:solidFill>
            <a:srgbClr val="67217A"/>
          </a:solidFill>
          <a:ln>
            <a:solidFill>
              <a:srgbClr val="67217A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>
                    <a:lumMod val="9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Delegate</a:t>
            </a:r>
            <a:endParaRPr lang="en-US" sz="2800" b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CF61095-E8BA-5589-0BF0-3B1F72BF426D}"/>
              </a:ext>
            </a:extLst>
          </p:cNvPr>
          <p:cNvSpPr txBox="1"/>
          <p:nvPr/>
        </p:nvSpPr>
        <p:spPr>
          <a:xfrm>
            <a:off x="756631" y="1658864"/>
            <a:ext cx="10678735" cy="11541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در سی‌شارپ، برای سهولت در کار با </a:t>
            </a: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Delegate‌</a:t>
            </a:r>
            <a:r>
              <a:rPr lang="fa-IR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ها، مایکروسافت دو</a:t>
            </a: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 Delegate </a:t>
            </a:r>
            <a:r>
              <a:rPr lang="fa-IR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عمومی به نام‌های </a:t>
            </a:r>
            <a:r>
              <a:rPr lang="en-US" sz="2400" b="1" dirty="0" err="1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Func</a:t>
            </a:r>
            <a:r>
              <a:rPr lang="fa-IR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 و </a:t>
            </a: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Action</a:t>
            </a:r>
            <a:r>
              <a:rPr lang="fa-IR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 ارائه داده است</a:t>
            </a:r>
            <a:endParaRPr lang="en-US" sz="2400" b="1" dirty="0">
              <a:solidFill>
                <a:schemeClr val="bg1">
                  <a:lumMod val="95000"/>
                </a:schemeClr>
              </a:solidFill>
              <a:cs typeface="B Bardiya" panose="00000400000000000000" pitchFamily="2" charset="-7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3D93B05-F805-6FB4-A8D8-9AD826CC24A3}"/>
              </a:ext>
            </a:extLst>
          </p:cNvPr>
          <p:cNvSpPr/>
          <p:nvPr/>
        </p:nvSpPr>
        <p:spPr>
          <a:xfrm>
            <a:off x="4661268" y="3526388"/>
            <a:ext cx="3046446" cy="842697"/>
          </a:xfrm>
          <a:prstGeom prst="rect">
            <a:avLst/>
          </a:prstGeom>
          <a:solidFill>
            <a:srgbClr val="67217A"/>
          </a:solidFill>
          <a:ln>
            <a:solidFill>
              <a:srgbClr val="67217A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>
                    <a:lumMod val="9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Delegate</a:t>
            </a:r>
            <a:endParaRPr lang="en-US" sz="2800" b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33C8EAB-9CFC-306E-CEF3-DA5D7245401A}"/>
              </a:ext>
            </a:extLst>
          </p:cNvPr>
          <p:cNvSpPr/>
          <p:nvPr/>
        </p:nvSpPr>
        <p:spPr>
          <a:xfrm>
            <a:off x="7707714" y="5046985"/>
            <a:ext cx="3046446" cy="84269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bg1">
                    <a:lumMod val="9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Func</a:t>
            </a:r>
            <a:endParaRPr lang="en-US" sz="2800" b="1" dirty="0">
              <a:latin typeface="Aharoni" panose="02010803020104030203" pitchFamily="2" charset="-79"/>
              <a:cs typeface="B Bardiya" panose="00000400000000000000" pitchFamily="2" charset="-78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CFD48B0-705D-8A60-4261-E12EBF898E4E}"/>
              </a:ext>
            </a:extLst>
          </p:cNvPr>
          <p:cNvSpPr/>
          <p:nvPr/>
        </p:nvSpPr>
        <p:spPr>
          <a:xfrm>
            <a:off x="1614822" y="5046985"/>
            <a:ext cx="3046446" cy="91390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>
                    <a:lumMod val="9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Action</a:t>
            </a:r>
            <a:endParaRPr lang="en-US" sz="2800" b="1" dirty="0">
              <a:latin typeface="Aharoni" panose="02010803020104030203" pitchFamily="2" charset="-79"/>
              <a:cs typeface="B Bardiya" panose="00000400000000000000" pitchFamily="2" charset="-78"/>
            </a:endParaRPr>
          </a:p>
        </p:txBody>
      </p:sp>
      <p:cxnSp>
        <p:nvCxnSpPr>
          <p:cNvPr id="9" name="Connector: Elbow 8">
            <a:extLst>
              <a:ext uri="{FF2B5EF4-FFF2-40B4-BE49-F238E27FC236}">
                <a16:creationId xmlns:a16="http://schemas.microsoft.com/office/drawing/2014/main" id="{1DF6D7F7-F8DB-3183-723D-F993A8661C2D}"/>
              </a:ext>
            </a:extLst>
          </p:cNvPr>
          <p:cNvCxnSpPr>
            <a:stCxn id="3" idx="3"/>
            <a:endCxn id="5" idx="0"/>
          </p:cNvCxnSpPr>
          <p:nvPr/>
        </p:nvCxnSpPr>
        <p:spPr>
          <a:xfrm>
            <a:off x="7707714" y="3947737"/>
            <a:ext cx="1523223" cy="1099248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" name="Connector: Elbow 10">
            <a:extLst>
              <a:ext uri="{FF2B5EF4-FFF2-40B4-BE49-F238E27FC236}">
                <a16:creationId xmlns:a16="http://schemas.microsoft.com/office/drawing/2014/main" id="{2372F8DE-A409-0A96-D990-AC73D7C05E91}"/>
              </a:ext>
            </a:extLst>
          </p:cNvPr>
          <p:cNvCxnSpPr>
            <a:stCxn id="3" idx="1"/>
            <a:endCxn id="7" idx="0"/>
          </p:cNvCxnSpPr>
          <p:nvPr/>
        </p:nvCxnSpPr>
        <p:spPr>
          <a:xfrm rot="10800000" flipV="1">
            <a:off x="3138046" y="3947737"/>
            <a:ext cx="1523223" cy="1099248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0324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3" grpId="0" animBg="1"/>
      <p:bldP spid="5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926F62-5662-8F40-0B69-6B04627AA9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F9743E8-295F-9F31-CF4E-F8562487B6C8}"/>
              </a:ext>
            </a:extLst>
          </p:cNvPr>
          <p:cNvSpPr/>
          <p:nvPr/>
        </p:nvSpPr>
        <p:spPr>
          <a:xfrm>
            <a:off x="3820219" y="394818"/>
            <a:ext cx="4551558" cy="842697"/>
          </a:xfrm>
          <a:prstGeom prst="rect">
            <a:avLst/>
          </a:prstGeom>
          <a:solidFill>
            <a:srgbClr val="67217A"/>
          </a:solidFill>
          <a:ln>
            <a:solidFill>
              <a:srgbClr val="67217A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>
                    <a:lumMod val="9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Lambda Expressions</a:t>
            </a:r>
            <a:endParaRPr lang="en-US" sz="2800" b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ED7BAC4-9F84-8673-C5C0-D4FF7A83AF35}"/>
              </a:ext>
            </a:extLst>
          </p:cNvPr>
          <p:cNvSpPr txBox="1"/>
          <p:nvPr/>
        </p:nvSpPr>
        <p:spPr>
          <a:xfrm>
            <a:off x="756631" y="1658864"/>
            <a:ext cx="10678735" cy="11541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عبارت‌های لامبدا یک ویژگی قدرتمند در زبان برنامه‌نویسی</a:t>
            </a: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C# </a:t>
            </a:r>
            <a:r>
              <a:rPr lang="fa-IR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 هستند که به برنامه‌نویسان کمک می‌ کند که کدی مختصر و قابل فهم بنویسند.</a:t>
            </a:r>
            <a:endParaRPr lang="en-US" sz="2400" b="1" dirty="0">
              <a:solidFill>
                <a:schemeClr val="bg1">
                  <a:lumMod val="95000"/>
                </a:schemeClr>
              </a:solidFill>
              <a:cs typeface="B Bardiya" panose="00000400000000000000" pitchFamily="2" charset="-78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8753743-3D66-F02E-9E48-1891A59BE787}"/>
              </a:ext>
            </a:extLst>
          </p:cNvPr>
          <p:cNvSpPr txBox="1"/>
          <p:nvPr/>
        </p:nvSpPr>
        <p:spPr>
          <a:xfrm>
            <a:off x="2816489" y="3817045"/>
            <a:ext cx="2365112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(</a:t>
            </a:r>
            <a:r>
              <a:rPr lang="en-US" sz="2400" b="1" dirty="0" err="1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parameter_list</a:t>
            </a: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 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A106AB1-E0EB-E8F9-13E5-6F2684BD309F}"/>
              </a:ext>
            </a:extLst>
          </p:cNvPr>
          <p:cNvSpPr txBox="1"/>
          <p:nvPr/>
        </p:nvSpPr>
        <p:spPr>
          <a:xfrm>
            <a:off x="5181601" y="3817045"/>
            <a:ext cx="1297857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&lt;=</a:t>
            </a:r>
            <a:endParaRPr lang="en-US" sz="2400" b="1" dirty="0">
              <a:solidFill>
                <a:schemeClr val="bg1">
                  <a:lumMod val="95000"/>
                </a:schemeClr>
              </a:solidFill>
              <a:cs typeface="B Bardiya" panose="00000400000000000000" pitchFamily="2" charset="-78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D1C8EC-29C3-54E2-6D45-4674BAAC50C2}"/>
              </a:ext>
            </a:extLst>
          </p:cNvPr>
          <p:cNvSpPr txBox="1"/>
          <p:nvPr/>
        </p:nvSpPr>
        <p:spPr>
          <a:xfrm>
            <a:off x="6248856" y="3817045"/>
            <a:ext cx="2365112" cy="5890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cs typeface="B Bardiya" panose="00000400000000000000" pitchFamily="2" charset="-78"/>
              </a:rPr>
              <a:t>{expression }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190A5F3-85DA-89CE-16F8-784F5E97AC3E}"/>
              </a:ext>
            </a:extLst>
          </p:cNvPr>
          <p:cNvSpPr txBox="1"/>
          <p:nvPr/>
        </p:nvSpPr>
        <p:spPr>
          <a:xfrm>
            <a:off x="2816489" y="4365657"/>
            <a:ext cx="2365112" cy="4732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b="1" dirty="0">
                <a:solidFill>
                  <a:srgbClr val="FF0000"/>
                </a:solidFill>
                <a:cs typeface="B Bardiya" panose="00000400000000000000" pitchFamily="2" charset="-78"/>
              </a:rPr>
              <a:t>لیست پارامتر ها</a:t>
            </a:r>
            <a:endParaRPr lang="en-US" b="1" dirty="0">
              <a:solidFill>
                <a:srgbClr val="FF0000"/>
              </a:solidFill>
              <a:cs typeface="B Bardiya" panose="00000400000000000000" pitchFamily="2" charset="-78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A0BF7CB-1E4C-6D52-4847-57B141536747}"/>
              </a:ext>
            </a:extLst>
          </p:cNvPr>
          <p:cNvSpPr txBox="1"/>
          <p:nvPr/>
        </p:nvSpPr>
        <p:spPr>
          <a:xfrm>
            <a:off x="4645289" y="3431999"/>
            <a:ext cx="2365112" cy="4732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b="1" dirty="0">
                <a:solidFill>
                  <a:srgbClr val="FF0000"/>
                </a:solidFill>
                <a:cs typeface="B Bardiya" panose="00000400000000000000" pitchFamily="2" charset="-78"/>
              </a:rPr>
              <a:t>عملگر لامبدا</a:t>
            </a:r>
            <a:endParaRPr lang="en-US" b="1" dirty="0">
              <a:solidFill>
                <a:srgbClr val="FF0000"/>
              </a:solidFill>
              <a:cs typeface="B Bardiya" panose="00000400000000000000" pitchFamily="2" charset="-78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9FC4547-08FB-0300-188E-8814A57BCB9C}"/>
              </a:ext>
            </a:extLst>
          </p:cNvPr>
          <p:cNvSpPr txBox="1"/>
          <p:nvPr/>
        </p:nvSpPr>
        <p:spPr>
          <a:xfrm>
            <a:off x="6248856" y="4455883"/>
            <a:ext cx="2365112" cy="4732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b="1" dirty="0">
                <a:solidFill>
                  <a:srgbClr val="FF0000"/>
                </a:solidFill>
                <a:cs typeface="B Bardiya" panose="00000400000000000000" pitchFamily="2" charset="-78"/>
              </a:rPr>
              <a:t>عبارت یا بلوک دستوری</a:t>
            </a:r>
            <a:endParaRPr lang="en-US" b="1" dirty="0">
              <a:solidFill>
                <a:srgbClr val="FF0000"/>
              </a:solidFill>
              <a:cs typeface="B Bardiy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0083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10" grpId="0"/>
      <p:bldP spid="12" grpId="0"/>
      <p:bldP spid="13" grpId="0"/>
      <p:bldP spid="14" grpId="0"/>
      <p:bldP spid="15" grpId="0"/>
      <p:bldP spid="1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738</TotalTime>
  <Words>99</Words>
  <Application>Microsoft Office PowerPoint</Application>
  <PresentationFormat>Widescreen</PresentationFormat>
  <Paragraphs>23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Aharoni</vt:lpstr>
      <vt:lpstr>Arial</vt:lpstr>
      <vt:lpstr>B Bardiya</vt:lpstr>
      <vt:lpstr>Calibri</vt:lpstr>
      <vt:lpstr>Calibri Light</vt:lpstr>
      <vt:lpstr>Franklin Gothic Heavy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mohammadreza ahadia</dc:creator>
  <cp:lastModifiedBy>mohammadreza ahadia</cp:lastModifiedBy>
  <cp:revision>23</cp:revision>
  <dcterms:created xsi:type="dcterms:W3CDTF">2024-01-09T17:28:47Z</dcterms:created>
  <dcterms:modified xsi:type="dcterms:W3CDTF">2024-10-12T18:16:40Z</dcterms:modified>
</cp:coreProperties>
</file>