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96" r:id="rId5"/>
    <p:sldId id="276" r:id="rId6"/>
    <p:sldId id="297" r:id="rId7"/>
    <p:sldId id="298" r:id="rId8"/>
    <p:sldId id="299" r:id="rId9"/>
    <p:sldId id="300" r:id="rId10"/>
    <p:sldId id="291" r:id="rId11"/>
    <p:sldId id="301" r:id="rId12"/>
    <p:sldId id="302" r:id="rId13"/>
    <p:sldId id="303" r:id="rId14"/>
    <p:sldId id="304" r:id="rId15"/>
    <p:sldId id="293" r:id="rId16"/>
    <p:sldId id="305" r:id="rId17"/>
    <p:sldId id="306" r:id="rId18"/>
    <p:sldId id="307" r:id="rId19"/>
    <p:sldId id="3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F513"/>
    <a:srgbClr val="FF0000"/>
    <a:srgbClr val="E74C3C"/>
    <a:srgbClr val="003E2B"/>
    <a:srgbClr val="67217A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5A6CA-0CB2-4E13-AF18-FF7AE461E7A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5EBAD-EE21-4605-9048-9078E668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عنوان دوره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6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FA14-4A58-E68E-3B41-187CF1B6A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59421-A577-62CA-1440-8E141B1C9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F0332-EB64-8F37-A664-38FFD705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2D0B-9510-11DC-ED05-9929ECBF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53AF2-6EC0-8D24-8358-AAB60D08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7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FE9D-8B42-737A-DB84-7C6660B6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291DF-2479-3E54-80AB-766FF8D64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695BA-4B86-73DE-2D4D-4AE18191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B0304-A8F8-8501-9CFC-A938F023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BE917-7E52-1BF8-B9E5-10820C1E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EC3231-A6C8-F1A5-911C-F9C86680E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41F05-46FE-3C7A-C8BF-7844666F9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F75B8-3F10-AA64-C852-2A069A43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B9F2C-03E6-57DC-B098-DA5823B0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10AFB-BC72-8065-6080-FDF8FC52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3D30-0D03-6B1A-5564-74567CAC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30691-C528-E005-4F14-43C5E4A1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32094-9E0C-879B-315F-CA55BB01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8AEA2-A932-7C92-975B-CBC78521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E4816-D2F6-0396-7886-2BBAF38A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7FD1-CB33-977B-E6A0-387613FD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0C27B-6DB3-E558-2ECB-D7C1EC4D7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77E1-9E41-436E-9A61-45C13468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71106-75C9-C7D5-46F7-6EBC833F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37076-1BDB-4683-0A90-1ADD89B7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1079-1799-283C-743D-C66B1720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3F52E-3CFE-5120-6F23-6BDECEB6B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F6A2B-5310-A51E-BDBA-3B6885EF0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9B722-9A63-B257-FFB4-B03B729C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C5341-9128-5FB0-5593-F48E7CB8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979BA-3380-9BB0-4FB6-C9062E9A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1AE9-0C37-2F10-04C2-382163A7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BB542-33DA-D8BC-0847-C9235F7A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CBCF2-050D-3776-D02B-1DA6BBA2C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27F1A-9194-E5A2-8B7F-2ECD1D5D8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3AF92-F050-AF03-3ACC-E4F13D36C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1627A-73B4-5419-8434-C68A3F7C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A9A49-E530-FC4B-DDCD-F036AA1F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4801-7518-0D98-5C3E-2113F91A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D8FE-88F5-248A-C607-3AB0ED8C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7DBDF-3632-570C-C630-C300BF35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E1C33-3D1B-B972-E633-E4AE0B9F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93E25-9B9D-DD12-6739-3124D9B9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671D1-7E3A-51D1-73DA-888EFB41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63CAC-5800-372F-FA63-DD7BA25B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32C90-AC34-6429-1A27-1E890282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6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BBDDB-851A-0528-34C3-991E271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C62B8-9A18-4F2C-A9F2-79AD67962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E54F7-DD94-2A60-906A-3A91DEEF5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0DF6F-D402-E49A-A9C9-A57CC45D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143E1-184A-5400-64E3-A9846C00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84DD4-C029-BF88-3A52-2E85BAFF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36F2-CF5F-0B8B-D597-F5DF6B2F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1C0C0-FB22-BDFD-5353-3D53C042F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EB9E0-AD94-B4EF-8640-90CFFFC2C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8B0BB-CA5C-CD8B-8D9E-1A75674D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A990C-01E5-CEBE-05D8-414DA7C9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ACB8B-DBA2-C3B3-2480-1561FD55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4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28B16-2EFE-16AD-388B-3B6981A2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99749-BBC3-1ECB-B4FB-676713B78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32744-02BC-E340-BCC5-26D6610E0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6247-59F0-4993-A61D-0CFDB50706E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76812-2F0F-076A-D58A-372475A47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92371-096F-7820-E656-F13458A1D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tower and red text&#10;&#10;Description automatically generated">
            <a:extLst>
              <a:ext uri="{FF2B5EF4-FFF2-40B4-BE49-F238E27FC236}">
                <a16:creationId xmlns:a16="http://schemas.microsoft.com/office/drawing/2014/main" id="{4764E22B-B296-6151-04D0-E168CF9C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78" y="887335"/>
            <a:ext cx="3727044" cy="37270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1D37FE-DDE6-0C1D-CF63-9973F19AF2C1}"/>
              </a:ext>
            </a:extLst>
          </p:cNvPr>
          <p:cNvSpPr txBox="1"/>
          <p:nvPr/>
        </p:nvSpPr>
        <p:spPr>
          <a:xfrm>
            <a:off x="4500724" y="3769901"/>
            <a:ext cx="3190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Tehran</a:t>
            </a:r>
            <a:r>
              <a:rPr lang="en-US" sz="4000" b="1" dirty="0" err="1">
                <a:solidFill>
                  <a:srgbClr val="E74C3C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IT</a:t>
            </a:r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.Net</a:t>
            </a:r>
            <a:endParaRPr lang="en-US" sz="4000" b="1" dirty="0">
              <a:solidFill>
                <a:srgbClr val="AAAAAA"/>
              </a:solidFill>
              <a:latin typeface="Franklin Gothic Heavy" panose="020F0502020204030204" pitchFamily="34" charset="0"/>
              <a:ea typeface="STHupo" panose="020B0503020204020204" pitchFamily="2" charset="-122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389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FA528-F091-DAB5-A681-FBBA7163B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CCD334D-9223-42CB-423D-A9D220977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3" y="1078338"/>
            <a:ext cx="6030167" cy="24482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CDCC1F-CF38-BD2E-37FF-341DAA4BE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07334"/>
              </p:ext>
            </p:extLst>
          </p:nvPr>
        </p:nvGraphicFramePr>
        <p:xfrm>
          <a:off x="6653020" y="999681"/>
          <a:ext cx="5045590" cy="42883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04559">
                  <a:extLst>
                    <a:ext uri="{9D8B030D-6E8A-4147-A177-3AD203B41FA5}">
                      <a16:colId xmlns:a16="http://schemas.microsoft.com/office/drawing/2014/main" val="564440347"/>
                    </a:ext>
                  </a:extLst>
                </a:gridCol>
                <a:gridCol w="504559">
                  <a:extLst>
                    <a:ext uri="{9D8B030D-6E8A-4147-A177-3AD203B41FA5}">
                      <a16:colId xmlns:a16="http://schemas.microsoft.com/office/drawing/2014/main" val="1814581388"/>
                    </a:ext>
                  </a:extLst>
                </a:gridCol>
                <a:gridCol w="504559">
                  <a:extLst>
                    <a:ext uri="{9D8B030D-6E8A-4147-A177-3AD203B41FA5}">
                      <a16:colId xmlns:a16="http://schemas.microsoft.com/office/drawing/2014/main" val="3529570919"/>
                    </a:ext>
                  </a:extLst>
                </a:gridCol>
                <a:gridCol w="504559">
                  <a:extLst>
                    <a:ext uri="{9D8B030D-6E8A-4147-A177-3AD203B41FA5}">
                      <a16:colId xmlns:a16="http://schemas.microsoft.com/office/drawing/2014/main" val="2362184309"/>
                    </a:ext>
                  </a:extLst>
                </a:gridCol>
                <a:gridCol w="539790">
                  <a:extLst>
                    <a:ext uri="{9D8B030D-6E8A-4147-A177-3AD203B41FA5}">
                      <a16:colId xmlns:a16="http://schemas.microsoft.com/office/drawing/2014/main" val="3408019391"/>
                    </a:ext>
                  </a:extLst>
                </a:gridCol>
                <a:gridCol w="469328">
                  <a:extLst>
                    <a:ext uri="{9D8B030D-6E8A-4147-A177-3AD203B41FA5}">
                      <a16:colId xmlns:a16="http://schemas.microsoft.com/office/drawing/2014/main" val="1932838920"/>
                    </a:ext>
                  </a:extLst>
                </a:gridCol>
                <a:gridCol w="504559">
                  <a:extLst>
                    <a:ext uri="{9D8B030D-6E8A-4147-A177-3AD203B41FA5}">
                      <a16:colId xmlns:a16="http://schemas.microsoft.com/office/drawing/2014/main" val="468595851"/>
                    </a:ext>
                  </a:extLst>
                </a:gridCol>
                <a:gridCol w="504559">
                  <a:extLst>
                    <a:ext uri="{9D8B030D-6E8A-4147-A177-3AD203B41FA5}">
                      <a16:colId xmlns:a16="http://schemas.microsoft.com/office/drawing/2014/main" val="962881204"/>
                    </a:ext>
                  </a:extLst>
                </a:gridCol>
                <a:gridCol w="504559">
                  <a:extLst>
                    <a:ext uri="{9D8B030D-6E8A-4147-A177-3AD203B41FA5}">
                      <a16:colId xmlns:a16="http://schemas.microsoft.com/office/drawing/2014/main" val="1229473945"/>
                    </a:ext>
                  </a:extLst>
                </a:gridCol>
                <a:gridCol w="504559">
                  <a:extLst>
                    <a:ext uri="{9D8B030D-6E8A-4147-A177-3AD203B41FA5}">
                      <a16:colId xmlns:a16="http://schemas.microsoft.com/office/drawing/2014/main" val="3945931044"/>
                    </a:ext>
                  </a:extLst>
                </a:gridCol>
              </a:tblGrid>
              <a:tr h="5360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016774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855815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197176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975824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868244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011075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76912"/>
                  </a:ext>
                </a:extLst>
              </a:tr>
              <a:tr h="5360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05949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441A983-C43B-5265-48E9-5C020BF303C0}"/>
              </a:ext>
            </a:extLst>
          </p:cNvPr>
          <p:cNvSpPr/>
          <p:nvPr/>
        </p:nvSpPr>
        <p:spPr>
          <a:xfrm>
            <a:off x="717755" y="4426034"/>
            <a:ext cx="5378245" cy="2135477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با پیشرفت هایی که انجام شد ما میتوانستیم یک کلاس به همراه یک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Query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بدهیم تا به صورت خود به ما یک لیست از داده های خام بدهد. این قابلیت کار ما را نصف میکرد.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017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CC395-EE8D-280D-2932-34ED1873D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F6C40FE-2A1F-EED5-E09C-4DC76CD0F7F7}"/>
              </a:ext>
            </a:extLst>
          </p:cNvPr>
          <p:cNvSpPr/>
          <p:nvPr/>
        </p:nvSpPr>
        <p:spPr>
          <a:xfrm>
            <a:off x="6533696" y="2310158"/>
            <a:ext cx="4941381" cy="2237683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و اما با ورود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EF CORE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تقریبا بیشتر کار ها به صورت خود کار انجام میشود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6834F3-D3FA-30A5-DA83-25D7F520F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165">
            <a:off x="845049" y="1218037"/>
            <a:ext cx="4470485" cy="44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9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FA2AB-5A45-83EA-CDE6-96206E9C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C698E4-6ACF-A422-1129-91E2E4BCF8E8}"/>
              </a:ext>
            </a:extLst>
          </p:cNvPr>
          <p:cNvSpPr/>
          <p:nvPr/>
        </p:nvSpPr>
        <p:spPr>
          <a:xfrm>
            <a:off x="6918677" y="1955734"/>
            <a:ext cx="4941381" cy="2498279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Design Database</a:t>
            </a:r>
          </a:p>
          <a:p>
            <a:pPr algn="ctr" rtl="1"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EF CORE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میتواند از صفر تا صد یک دیتابیس را با دیزاین مد نظر ما ایجاد کند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1DEDC-45DE-5B35-5424-E9110B0F3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1" y="1955734"/>
            <a:ext cx="5335549" cy="3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73A73-5C55-3205-4F52-E2D3628CC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BDC01F-010D-22C7-12E1-2F6876C7E360}"/>
              </a:ext>
            </a:extLst>
          </p:cNvPr>
          <p:cNvSpPr/>
          <p:nvPr/>
        </p:nvSpPr>
        <p:spPr>
          <a:xfrm>
            <a:off x="1268751" y="1678415"/>
            <a:ext cx="4941381" cy="2498279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Query Database</a:t>
            </a:r>
          </a:p>
          <a:p>
            <a:pPr algn="ctr" rtl="1"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EF CORE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میتواند به بهترین شکل ممکن و با بازدهی بالا و کم ترین مشکل امنیتی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Query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برای ما ایجاد کند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5482B-5424-8AAE-5B37-C26AB6B35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504B6-4C48-2BF4-E296-4536316CE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C89F6C-D1E6-45F7-18FF-95F2E88DE4AD}"/>
              </a:ext>
            </a:extLst>
          </p:cNvPr>
          <p:cNvSpPr/>
          <p:nvPr/>
        </p:nvSpPr>
        <p:spPr>
          <a:xfrm>
            <a:off x="5132439" y="1540763"/>
            <a:ext cx="5551371" cy="2814927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Map Query Result To Object</a:t>
            </a:r>
          </a:p>
          <a:p>
            <a:pPr algn="ctr" rtl="1"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EF CORE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نتیجه ارسال شده توسط دیتابیس که به صورت داده های خام هست را در مدل ما مپ میکند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33F39-8DB3-0999-6F30-A3B3CA7AD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4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82CEF-2EC6-7B3B-FEEF-89FA29172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1966D0-5F00-B10D-7FC9-D6C7B7867778}"/>
              </a:ext>
            </a:extLst>
          </p:cNvPr>
          <p:cNvSpPr/>
          <p:nvPr/>
        </p:nvSpPr>
        <p:spPr>
          <a:xfrm>
            <a:off x="5368413" y="2500619"/>
            <a:ext cx="6468623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آسان کردن تغییر بانک اطلاعاتی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0530C5-C2DD-E6B3-E4DD-987B83FAC13F}"/>
              </a:ext>
            </a:extLst>
          </p:cNvPr>
          <p:cNvSpPr/>
          <p:nvPr/>
        </p:nvSpPr>
        <p:spPr>
          <a:xfrm>
            <a:off x="5368413" y="3370774"/>
            <a:ext cx="6468623" cy="2076298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وقتی شما با یک بانک اطلاعاتی مثل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SQL Server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کار می کنید. و بعد از گذشت یک مدت میخواهید بانک اطلاعاتی خود را از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SQL Server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به مثلا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SQLight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تغییر دهید.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Entity Framework Core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این کار را برای ما به راحتی انجام می دهد.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71EC58-E84D-D92B-610D-A193B474020A}"/>
              </a:ext>
            </a:extLst>
          </p:cNvPr>
          <p:cNvSpPr/>
          <p:nvPr/>
        </p:nvSpPr>
        <p:spPr>
          <a:xfrm>
            <a:off x="9340646" y="1630464"/>
            <a:ext cx="2470931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مزایای استفاده از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EF CORE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27257-FA80-C1B5-2B39-BFB795F4C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4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7C5AC-3F57-DB40-C5D7-59B52E589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C213FB-7965-823C-E6CE-220B7FCF45D3}"/>
              </a:ext>
            </a:extLst>
          </p:cNvPr>
          <p:cNvSpPr/>
          <p:nvPr/>
        </p:nvSpPr>
        <p:spPr>
          <a:xfrm>
            <a:off x="471949" y="2449077"/>
            <a:ext cx="6468623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چند سکویی بودن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4F58E0-5D5C-08DC-D26E-CE999F76EC3B}"/>
              </a:ext>
            </a:extLst>
          </p:cNvPr>
          <p:cNvSpPr/>
          <p:nvPr/>
        </p:nvSpPr>
        <p:spPr>
          <a:xfrm>
            <a:off x="471949" y="3319232"/>
            <a:ext cx="6468623" cy="2076298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یکی دیگر از مزیت های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Entity Framework Core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این است که چند سکویی هست و قابلیت اجرا روی سیستم عامل های مختلف مثل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Mac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و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Linux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را داراست.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E51EEC-7A15-33FF-8969-94929FB27C18}"/>
              </a:ext>
            </a:extLst>
          </p:cNvPr>
          <p:cNvSpPr/>
          <p:nvPr/>
        </p:nvSpPr>
        <p:spPr>
          <a:xfrm>
            <a:off x="471949" y="1578922"/>
            <a:ext cx="2470931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مزایای استفاده از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EF CORE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3ED1DE-F80F-0FE8-9D7E-456BAD072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845" y="890664"/>
            <a:ext cx="4857135" cy="48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5FF91-F46D-1275-1985-72050AFDB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64D893-0A90-F5A3-F2F2-0B3255BA5AA3}"/>
              </a:ext>
            </a:extLst>
          </p:cNvPr>
          <p:cNvSpPr/>
          <p:nvPr/>
        </p:nvSpPr>
        <p:spPr>
          <a:xfrm>
            <a:off x="5368413" y="2500619"/>
            <a:ext cx="6468623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کوئری نویسی با استفاده از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LINQ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3C3732-C283-E0AA-35B2-35E2151FFA1C}"/>
              </a:ext>
            </a:extLst>
          </p:cNvPr>
          <p:cNvSpPr/>
          <p:nvPr/>
        </p:nvSpPr>
        <p:spPr>
          <a:xfrm>
            <a:off x="5368413" y="3370774"/>
            <a:ext cx="6468623" cy="2076298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می توانیم با استفاده از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LINQ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کوئری نویسی انجام دهیم. و با کوئری نویسی از طریق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LINQ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خطر حمله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SQL Injection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را تقریبا به صفر برسانیم.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FD3FF0-1D62-125D-465B-C6606C4D4CB5}"/>
              </a:ext>
            </a:extLst>
          </p:cNvPr>
          <p:cNvSpPr/>
          <p:nvPr/>
        </p:nvSpPr>
        <p:spPr>
          <a:xfrm>
            <a:off x="9340646" y="1630464"/>
            <a:ext cx="2470931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مزایای استفاده از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EF CORE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12008-13D5-E3F5-BCF9-7361C2EBB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64" y="571211"/>
            <a:ext cx="5715577" cy="571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0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AD02B-8FB5-CCEF-07BD-A6F40C05B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075B25-F012-F9D5-A4F0-DE7FCCB38376}"/>
              </a:ext>
            </a:extLst>
          </p:cNvPr>
          <p:cNvSpPr/>
          <p:nvPr/>
        </p:nvSpPr>
        <p:spPr>
          <a:xfrm>
            <a:off x="471949" y="2449077"/>
            <a:ext cx="6468623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پشتیبانی از اکثر بانک های اطلاعاتی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CDC683-C8DF-901E-ECF6-08DB12677806}"/>
              </a:ext>
            </a:extLst>
          </p:cNvPr>
          <p:cNvSpPr/>
          <p:nvPr/>
        </p:nvSpPr>
        <p:spPr>
          <a:xfrm>
            <a:off x="471949" y="3319232"/>
            <a:ext cx="6468623" cy="2076298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Entity Framework Core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نسبت به نسخه های قبلی از بانک های اطلاعاتی بیشتری پشتیبانی می کند.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DF8B72-DD25-5FA7-475F-4CD4588121C1}"/>
              </a:ext>
            </a:extLst>
          </p:cNvPr>
          <p:cNvSpPr/>
          <p:nvPr/>
        </p:nvSpPr>
        <p:spPr>
          <a:xfrm>
            <a:off x="471949" y="1578922"/>
            <a:ext cx="2470931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مزایای استفاده از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EF CORE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46E7A-191E-5BEC-F914-5F259C8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91" y="563127"/>
            <a:ext cx="5512209" cy="55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0A32D-8B39-4F42-BA3D-C6AC4E72D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54589F-AD86-E1D9-C7AC-E722479F2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121" y="386694"/>
            <a:ext cx="7175758" cy="608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9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8ABF2A-549B-3D34-7089-F16521FF0127}"/>
              </a:ext>
            </a:extLst>
          </p:cNvPr>
          <p:cNvSpPr/>
          <p:nvPr/>
        </p:nvSpPr>
        <p:spPr>
          <a:xfrm rot="19440077">
            <a:off x="2328790" y="2447598"/>
            <a:ext cx="4400940" cy="16561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Entity Framework </a:t>
            </a:r>
          </a:p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Core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9D7CFA-9C58-D5A7-E74D-03B9E53CF5A9}"/>
              </a:ext>
            </a:extLst>
          </p:cNvPr>
          <p:cNvSpPr/>
          <p:nvPr/>
        </p:nvSpPr>
        <p:spPr>
          <a:xfrm rot="1605294">
            <a:off x="5663916" y="1907707"/>
            <a:ext cx="4400940" cy="16561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EF Core</a:t>
            </a:r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4E6711-9707-7AD8-58AF-A19C03148C6C}"/>
              </a:ext>
            </a:extLst>
          </p:cNvPr>
          <p:cNvSpPr/>
          <p:nvPr/>
        </p:nvSpPr>
        <p:spPr>
          <a:xfrm rot="20800038">
            <a:off x="3915194" y="3567128"/>
            <a:ext cx="4400940" cy="165618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چیــــــــــــــست ؟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896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1AB311-7A80-1C46-EBFC-20938A5DECDD}"/>
              </a:ext>
            </a:extLst>
          </p:cNvPr>
          <p:cNvSpPr/>
          <p:nvPr/>
        </p:nvSpPr>
        <p:spPr>
          <a:xfrm>
            <a:off x="553430" y="3106066"/>
            <a:ext cx="8434072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بخشی از اکوسیستم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.NET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محسوب می‌شود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1373E-E66C-5BA2-4666-437039231D45}"/>
              </a:ext>
            </a:extLst>
          </p:cNvPr>
          <p:cNvSpPr/>
          <p:nvPr/>
        </p:nvSpPr>
        <p:spPr>
          <a:xfrm>
            <a:off x="553430" y="2205651"/>
            <a:ext cx="8434072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EF CORE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در اصل یک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ORM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متن‌باز و سبک است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91F24A-71EF-5C59-22CB-D0EDDB41CD55}"/>
              </a:ext>
            </a:extLst>
          </p:cNvPr>
          <p:cNvSpPr/>
          <p:nvPr/>
        </p:nvSpPr>
        <p:spPr>
          <a:xfrm>
            <a:off x="553430" y="4006481"/>
            <a:ext cx="8434072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هدف اصلی آن فراهم کردن یک روش ساده برای کار با داده‌های پایگاه داده‌ است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510AB-17B1-F405-CFA3-178BD2783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227" y="216309"/>
            <a:ext cx="5334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C845B-3C3E-9941-D65F-840D65A64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3E835BB-4C02-3EC2-F38B-1416DF1AD39B}"/>
              </a:ext>
            </a:extLst>
          </p:cNvPr>
          <p:cNvSpPr/>
          <p:nvPr/>
        </p:nvSpPr>
        <p:spPr>
          <a:xfrm>
            <a:off x="838564" y="1818121"/>
            <a:ext cx="7794158" cy="1943562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EF Core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به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برنامه نویس کمک میکند تا با کد های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C#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با داده‌ها کار کند و نیاز به نوشتن مستقیم کوئری‌های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SQL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به حداقل برسد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DA2245-245E-7F14-E4A4-351C81A21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52" y="191674"/>
            <a:ext cx="8588532" cy="85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72B30B0-4031-408F-FB99-D9A76E56E2D6}"/>
              </a:ext>
            </a:extLst>
          </p:cNvPr>
          <p:cNvSpPr/>
          <p:nvPr/>
        </p:nvSpPr>
        <p:spPr>
          <a:xfrm>
            <a:off x="4987776" y="2578509"/>
            <a:ext cx="6476636" cy="1568245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به عبارتی به جای نوشتن کوئری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SQL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  <a:p>
            <a:pPr algn="ctr" rtl="1"/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  <a:p>
            <a:pPr algn="ct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از کلاس‌ها و آبجکت‌ها برای مدیریت داده استفاده میکند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90C43A-EC6F-666D-32BB-F9C0930DD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955" y="-132735"/>
            <a:ext cx="6990735" cy="699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7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4DC0A-E843-1F62-31F6-EAAF055E0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E86D2B-C123-70D1-6D3F-0A884F5A9D30}"/>
              </a:ext>
            </a:extLst>
          </p:cNvPr>
          <p:cNvSpPr/>
          <p:nvPr/>
        </p:nvSpPr>
        <p:spPr>
          <a:xfrm>
            <a:off x="286014" y="3124781"/>
            <a:ext cx="8434072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Ef core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قابلیت پشتیبانی از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cross platform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را دارد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8755F-F7B2-4A8A-039B-39F97B1131A6}"/>
              </a:ext>
            </a:extLst>
          </p:cNvPr>
          <p:cNvSpPr/>
          <p:nvPr/>
        </p:nvSpPr>
        <p:spPr>
          <a:xfrm>
            <a:off x="286014" y="1681084"/>
            <a:ext cx="8434072" cy="1324129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Ef Core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آخرین نسخه از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Entity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Freamwork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است که مایکروسافت که به عنوان بخشی ازفریمورک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Dot Net Core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معرفی کرده است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D0027D-EA82-57B2-6B7E-A55C0325D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93" y="3687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73BDC-8522-E00F-ABF2-EDCA8862F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BE44C3-2E11-E0F5-999F-A33CE0A9057C}"/>
              </a:ext>
            </a:extLst>
          </p:cNvPr>
          <p:cNvSpPr/>
          <p:nvPr/>
        </p:nvSpPr>
        <p:spPr>
          <a:xfrm>
            <a:off x="2468398" y="460240"/>
            <a:ext cx="7255204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برای درک نحوه کار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EF CORE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ابتدا باید با نحوه کار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DataBase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آشنا شویم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78D26-3839-D330-D0DE-C1F0EE560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8" y="2426158"/>
            <a:ext cx="3581902" cy="2534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0A4B6C-3891-EEFD-01B1-DD6D3C02E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602" y="2771223"/>
            <a:ext cx="1883512" cy="1844066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E0DE4C02-BEA5-1BBC-6FA1-D2B276192234}"/>
              </a:ext>
            </a:extLst>
          </p:cNvPr>
          <p:cNvSpPr/>
          <p:nvPr/>
        </p:nvSpPr>
        <p:spPr>
          <a:xfrm>
            <a:off x="3991895" y="2927774"/>
            <a:ext cx="5073445" cy="765386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15D427-5BEA-4C62-0E2E-C39A099FE755}"/>
              </a:ext>
            </a:extLst>
          </p:cNvPr>
          <p:cNvSpPr txBox="1"/>
          <p:nvPr/>
        </p:nvSpPr>
        <p:spPr>
          <a:xfrm>
            <a:off x="4718554" y="3044368"/>
            <a:ext cx="3117278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QUERY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373883D-BF06-B54F-1AE3-2545391416E4}"/>
              </a:ext>
            </a:extLst>
          </p:cNvPr>
          <p:cNvSpPr/>
          <p:nvPr/>
        </p:nvSpPr>
        <p:spPr>
          <a:xfrm rot="10800000">
            <a:off x="3991895" y="3693160"/>
            <a:ext cx="5073445" cy="765386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FF431-AD0B-5A74-AB2F-1091B6E63D5D}"/>
              </a:ext>
            </a:extLst>
          </p:cNvPr>
          <p:cNvSpPr txBox="1"/>
          <p:nvPr/>
        </p:nvSpPr>
        <p:spPr>
          <a:xfrm>
            <a:off x="4969977" y="3799922"/>
            <a:ext cx="3367777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نتیجه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Query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به صورت داده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RAW</a:t>
            </a:r>
          </a:p>
        </p:txBody>
      </p:sp>
    </p:spTree>
    <p:extLst>
      <p:ext uri="{BB962C8B-B14F-4D97-AF65-F5344CB8AC3E}">
        <p14:creationId xmlns:p14="http://schemas.microsoft.com/office/powerpoint/2010/main" val="265674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29544-F656-807C-3B51-7134E11DF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8D1ED3-D781-19AA-AB3B-378176D47E5B}"/>
              </a:ext>
            </a:extLst>
          </p:cNvPr>
          <p:cNvSpPr/>
          <p:nvPr/>
        </p:nvSpPr>
        <p:spPr>
          <a:xfrm>
            <a:off x="6207617" y="2361260"/>
            <a:ext cx="5269589" cy="2135477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داده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RAW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باید توسط برنامه پردازش شود</a:t>
            </a:r>
          </a:p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تا قابل استفاده باشد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4121A6-B26D-9E78-3C2C-390B64AAE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94" y="1382793"/>
            <a:ext cx="5784328" cy="40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3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09EFB-1E69-DEB0-296C-185AFFCC8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0A1B46-1A84-915E-95F2-507B9D836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229129"/>
              </p:ext>
            </p:extLst>
          </p:nvPr>
        </p:nvGraphicFramePr>
        <p:xfrm>
          <a:off x="2908710" y="839156"/>
          <a:ext cx="6374580" cy="51796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37458">
                  <a:extLst>
                    <a:ext uri="{9D8B030D-6E8A-4147-A177-3AD203B41FA5}">
                      <a16:colId xmlns:a16="http://schemas.microsoft.com/office/drawing/2014/main" val="564440347"/>
                    </a:ext>
                  </a:extLst>
                </a:gridCol>
                <a:gridCol w="637458">
                  <a:extLst>
                    <a:ext uri="{9D8B030D-6E8A-4147-A177-3AD203B41FA5}">
                      <a16:colId xmlns:a16="http://schemas.microsoft.com/office/drawing/2014/main" val="1814581388"/>
                    </a:ext>
                  </a:extLst>
                </a:gridCol>
                <a:gridCol w="637458">
                  <a:extLst>
                    <a:ext uri="{9D8B030D-6E8A-4147-A177-3AD203B41FA5}">
                      <a16:colId xmlns:a16="http://schemas.microsoft.com/office/drawing/2014/main" val="3529570919"/>
                    </a:ext>
                  </a:extLst>
                </a:gridCol>
                <a:gridCol w="637458">
                  <a:extLst>
                    <a:ext uri="{9D8B030D-6E8A-4147-A177-3AD203B41FA5}">
                      <a16:colId xmlns:a16="http://schemas.microsoft.com/office/drawing/2014/main" val="2362184309"/>
                    </a:ext>
                  </a:extLst>
                </a:gridCol>
                <a:gridCol w="637458">
                  <a:extLst>
                    <a:ext uri="{9D8B030D-6E8A-4147-A177-3AD203B41FA5}">
                      <a16:colId xmlns:a16="http://schemas.microsoft.com/office/drawing/2014/main" val="3408019391"/>
                    </a:ext>
                  </a:extLst>
                </a:gridCol>
                <a:gridCol w="637458">
                  <a:extLst>
                    <a:ext uri="{9D8B030D-6E8A-4147-A177-3AD203B41FA5}">
                      <a16:colId xmlns:a16="http://schemas.microsoft.com/office/drawing/2014/main" val="1932838920"/>
                    </a:ext>
                  </a:extLst>
                </a:gridCol>
                <a:gridCol w="637458">
                  <a:extLst>
                    <a:ext uri="{9D8B030D-6E8A-4147-A177-3AD203B41FA5}">
                      <a16:colId xmlns:a16="http://schemas.microsoft.com/office/drawing/2014/main" val="468595851"/>
                    </a:ext>
                  </a:extLst>
                </a:gridCol>
                <a:gridCol w="637458">
                  <a:extLst>
                    <a:ext uri="{9D8B030D-6E8A-4147-A177-3AD203B41FA5}">
                      <a16:colId xmlns:a16="http://schemas.microsoft.com/office/drawing/2014/main" val="962881204"/>
                    </a:ext>
                  </a:extLst>
                </a:gridCol>
                <a:gridCol w="637458">
                  <a:extLst>
                    <a:ext uri="{9D8B030D-6E8A-4147-A177-3AD203B41FA5}">
                      <a16:colId xmlns:a16="http://schemas.microsoft.com/office/drawing/2014/main" val="1229473945"/>
                    </a:ext>
                  </a:extLst>
                </a:gridCol>
                <a:gridCol w="637458">
                  <a:extLst>
                    <a:ext uri="{9D8B030D-6E8A-4147-A177-3AD203B41FA5}">
                      <a16:colId xmlns:a16="http://schemas.microsoft.com/office/drawing/2014/main" val="3945931044"/>
                    </a:ext>
                  </a:extLst>
                </a:gridCol>
              </a:tblGrid>
              <a:tr h="6474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016774"/>
                  </a:ext>
                </a:extLst>
              </a:tr>
              <a:tr h="6474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855815"/>
                  </a:ext>
                </a:extLst>
              </a:tr>
              <a:tr h="6474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197176"/>
                  </a:ext>
                </a:extLst>
              </a:tr>
              <a:tr h="6474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975824"/>
                  </a:ext>
                </a:extLst>
              </a:tr>
              <a:tr h="6474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868244"/>
                  </a:ext>
                </a:extLst>
              </a:tr>
              <a:tr h="6474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011075"/>
                  </a:ext>
                </a:extLst>
              </a:tr>
              <a:tr h="6474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76912"/>
                  </a:ext>
                </a:extLst>
              </a:tr>
              <a:tr h="6474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05949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191097-452E-D4F6-2C59-5BC7189AAD32}"/>
              </a:ext>
            </a:extLst>
          </p:cNvPr>
          <p:cNvSpPr/>
          <p:nvPr/>
        </p:nvSpPr>
        <p:spPr>
          <a:xfrm>
            <a:off x="2908710" y="855406"/>
            <a:ext cx="6374580" cy="625850"/>
          </a:xfrm>
          <a:prstGeom prst="rect">
            <a:avLst/>
          </a:prstGeom>
          <a:solidFill>
            <a:srgbClr val="FF000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A805A-2532-0531-1AEA-3A67EA194C45}"/>
              </a:ext>
            </a:extLst>
          </p:cNvPr>
          <p:cNvSpPr/>
          <p:nvPr/>
        </p:nvSpPr>
        <p:spPr>
          <a:xfrm>
            <a:off x="2908710" y="1484670"/>
            <a:ext cx="6374580" cy="625850"/>
          </a:xfrm>
          <a:prstGeom prst="rect">
            <a:avLst/>
          </a:prstGeom>
          <a:solidFill>
            <a:srgbClr val="FF000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26F5C6-1F06-EAFD-2545-4944C7127709}"/>
              </a:ext>
            </a:extLst>
          </p:cNvPr>
          <p:cNvSpPr/>
          <p:nvPr/>
        </p:nvSpPr>
        <p:spPr>
          <a:xfrm>
            <a:off x="2908710" y="2140016"/>
            <a:ext cx="6374580" cy="625850"/>
          </a:xfrm>
          <a:prstGeom prst="rect">
            <a:avLst/>
          </a:prstGeom>
          <a:solidFill>
            <a:srgbClr val="FF000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69D1A2-F274-3242-1E88-40B456517477}"/>
              </a:ext>
            </a:extLst>
          </p:cNvPr>
          <p:cNvSpPr/>
          <p:nvPr/>
        </p:nvSpPr>
        <p:spPr>
          <a:xfrm>
            <a:off x="2908710" y="2783486"/>
            <a:ext cx="6374580" cy="625850"/>
          </a:xfrm>
          <a:prstGeom prst="rect">
            <a:avLst/>
          </a:prstGeom>
          <a:solidFill>
            <a:srgbClr val="FF000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A7C503-15DC-CF79-078A-F6DEFFB9F82F}"/>
              </a:ext>
            </a:extLst>
          </p:cNvPr>
          <p:cNvSpPr/>
          <p:nvPr/>
        </p:nvSpPr>
        <p:spPr>
          <a:xfrm>
            <a:off x="2908710" y="3436788"/>
            <a:ext cx="6374580" cy="625850"/>
          </a:xfrm>
          <a:prstGeom prst="rect">
            <a:avLst/>
          </a:prstGeom>
          <a:solidFill>
            <a:srgbClr val="FF000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D75D37-A49A-5797-1E32-54EE58A99669}"/>
              </a:ext>
            </a:extLst>
          </p:cNvPr>
          <p:cNvSpPr/>
          <p:nvPr/>
        </p:nvSpPr>
        <p:spPr>
          <a:xfrm>
            <a:off x="2908710" y="4074514"/>
            <a:ext cx="6374580" cy="625850"/>
          </a:xfrm>
          <a:prstGeom prst="rect">
            <a:avLst/>
          </a:prstGeom>
          <a:solidFill>
            <a:srgbClr val="FF000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10C2C0-44FB-C302-91C3-89BFB215FF13}"/>
              </a:ext>
            </a:extLst>
          </p:cNvPr>
          <p:cNvSpPr/>
          <p:nvPr/>
        </p:nvSpPr>
        <p:spPr>
          <a:xfrm>
            <a:off x="2908710" y="4733754"/>
            <a:ext cx="6374580" cy="625850"/>
          </a:xfrm>
          <a:prstGeom prst="rect">
            <a:avLst/>
          </a:prstGeom>
          <a:solidFill>
            <a:srgbClr val="FF000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A7427C-276E-9324-DB70-FF6CDD975421}"/>
              </a:ext>
            </a:extLst>
          </p:cNvPr>
          <p:cNvSpPr/>
          <p:nvPr/>
        </p:nvSpPr>
        <p:spPr>
          <a:xfrm>
            <a:off x="2908710" y="5373330"/>
            <a:ext cx="6374580" cy="625850"/>
          </a:xfrm>
          <a:prstGeom prst="rect">
            <a:avLst/>
          </a:prstGeom>
          <a:solidFill>
            <a:srgbClr val="FF000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094D3705-FB51-602B-E8B2-FF28251010BA}"/>
              </a:ext>
            </a:extLst>
          </p:cNvPr>
          <p:cNvSpPr/>
          <p:nvPr/>
        </p:nvSpPr>
        <p:spPr>
          <a:xfrm>
            <a:off x="2908709" y="855406"/>
            <a:ext cx="621071" cy="595874"/>
          </a:xfrm>
          <a:prstGeom prst="flowChartAlternateProcess">
            <a:avLst/>
          </a:prstGeom>
          <a:solidFill>
            <a:srgbClr val="33F513">
              <a:alpha val="4902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11E1B804-F079-49B0-7742-5AFCD9A23AF7}"/>
              </a:ext>
            </a:extLst>
          </p:cNvPr>
          <p:cNvSpPr/>
          <p:nvPr/>
        </p:nvSpPr>
        <p:spPr>
          <a:xfrm>
            <a:off x="3549444" y="858820"/>
            <a:ext cx="621071" cy="595874"/>
          </a:xfrm>
          <a:prstGeom prst="flowChartAlternateProcess">
            <a:avLst/>
          </a:prstGeom>
          <a:solidFill>
            <a:srgbClr val="33F513">
              <a:alpha val="4902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0CE87B77-16F1-EFCE-0516-F170F1CC99F6}"/>
              </a:ext>
            </a:extLst>
          </p:cNvPr>
          <p:cNvSpPr/>
          <p:nvPr/>
        </p:nvSpPr>
        <p:spPr>
          <a:xfrm>
            <a:off x="4190179" y="851992"/>
            <a:ext cx="621071" cy="595874"/>
          </a:xfrm>
          <a:prstGeom prst="flowChartAlternateProcess">
            <a:avLst/>
          </a:prstGeom>
          <a:solidFill>
            <a:srgbClr val="33F513">
              <a:alpha val="4902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0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431</Words>
  <Application>Microsoft Office PowerPoint</Application>
  <PresentationFormat>Widescreen</PresentationFormat>
  <Paragraphs>41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Aharoni</vt:lpstr>
      <vt:lpstr>Arial</vt:lpstr>
      <vt:lpstr>B Bardiya</vt:lpstr>
      <vt:lpstr>Calibri</vt:lpstr>
      <vt:lpstr>Calibri Light</vt:lpstr>
      <vt:lpstr>Franklin Gothic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mohammadreza ahadia</dc:creator>
  <cp:lastModifiedBy>mohammadreza ahadia</cp:lastModifiedBy>
  <cp:revision>41</cp:revision>
  <dcterms:created xsi:type="dcterms:W3CDTF">2024-01-09T17:28:47Z</dcterms:created>
  <dcterms:modified xsi:type="dcterms:W3CDTF">2024-10-09T17:37:51Z</dcterms:modified>
</cp:coreProperties>
</file>