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76" r:id="rId5"/>
    <p:sldId id="277" r:id="rId6"/>
    <p:sldId id="279" r:id="rId7"/>
    <p:sldId id="280" r:id="rId8"/>
    <p:sldId id="281" r:id="rId9"/>
    <p:sldId id="290" r:id="rId10"/>
    <p:sldId id="283" r:id="rId11"/>
    <p:sldId id="282" r:id="rId12"/>
    <p:sldId id="284" r:id="rId13"/>
    <p:sldId id="285" r:id="rId14"/>
    <p:sldId id="286" r:id="rId15"/>
    <p:sldId id="287" r:id="rId16"/>
    <p:sldId id="288" r:id="rId17"/>
    <p:sldId id="289" r:id="rId18"/>
    <p:sldId id="27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217A"/>
    <a:srgbClr val="AAAAAA"/>
    <a:srgbClr val="E74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033" autoAdjust="0"/>
  </p:normalViewPr>
  <p:slideViewPr>
    <p:cSldViewPr snapToGrid="0">
      <p:cViewPr varScale="1">
        <p:scale>
          <a:sx n="78" d="100"/>
          <a:sy n="78" d="100"/>
        </p:scale>
        <p:origin x="87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5A6CA-0CB2-4E13-AF18-FF7AE461E7A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5EBAD-EE21-4605-9048-9078E668C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17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/>
              <a:t>عنوان دوره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5EBAD-EE21-4605-9048-9078E668C4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65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4FA14-4A58-E68E-3B41-187CF1B6A8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459421-A577-62CA-1440-8E141B1C9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F0332-EB64-8F37-A664-38FFD7054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E2D0B-9510-11DC-ED05-9929ECBFD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53AF2-6EC0-8D24-8358-AAB60D08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79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0FE9D-8B42-737A-DB84-7C6660B6E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D291DF-2479-3E54-80AB-766FF8D64A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695BA-4B86-73DE-2D4D-4AE181914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B0304-A8F8-8501-9CFC-A938F023F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BE917-7E52-1BF8-B9E5-10820C1E5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07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EC3231-A6C8-F1A5-911C-F9C86680EA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C41F05-46FE-3C7A-C8BF-7844666F99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F75B8-3F10-AA64-C852-2A069A43C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B9F2C-03E6-57DC-B098-DA5823B0B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10AFB-BC72-8065-6080-FDF8FC528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99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83D30-0D03-6B1A-5564-74567CAC2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30691-C528-E005-4F14-43C5E4A19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32094-9E0C-879B-315F-CA55BB01A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8AEA2-A932-7C92-975B-CBC785213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E4816-D2F6-0396-7886-2BBAF38A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39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27FD1-CB33-977B-E6A0-387613FD3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10C27B-6DB3-E558-2ECB-D7C1EC4D7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D77E1-9E41-436E-9A61-45C134683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71106-75C9-C7D5-46F7-6EBC833F9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37076-1BDB-4683-0A90-1ADD89B7C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97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D1079-1799-283C-743D-C66B17208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3F52E-3CFE-5120-6F23-6BDECEB6B5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AF6A2B-5310-A51E-BDBA-3B6885EF07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59B722-9A63-B257-FFB4-B03B729C6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5C5341-9128-5FB0-5593-F48E7CB88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8979BA-3380-9BB0-4FB6-C9062E9AF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37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41AE9-0C37-2F10-04C2-382163A7D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DBB542-33DA-D8BC-0847-C9235F7A5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1CBCF2-050D-3776-D02B-1DA6BBA2CD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627F1A-9194-E5A2-8B7F-2ECD1D5D85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33AF92-F050-AF03-3ACC-E4F13D36C7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C1627A-73B4-5419-8434-C68A3F7C9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EA9A49-E530-FC4B-DDCD-F036AA1FD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9B4801-7518-0D98-5C3E-2113F91AE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52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7D8FE-88F5-248A-C607-3AB0ED8C4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27DBDF-3632-570C-C630-C300BF35D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E1C33-3D1B-B972-E633-E4AE0B9FE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A93E25-9B9D-DD12-6739-3124D9B97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1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A671D1-7E3A-51D1-73DA-888EFB41C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863CAC-5800-372F-FA63-DD7BA25B6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E32C90-AC34-6429-1A27-1E890282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260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BBDDB-851A-0528-34C3-991E271BF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C62B8-9A18-4F2C-A9F2-79AD67962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AE54F7-DD94-2A60-906A-3A91DEEF5B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F0DF6F-D402-E49A-A9C9-A57CC45DE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D143E1-184A-5400-64E3-A9846C00A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684DD4-C029-BF88-3A52-2E85BAFF7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36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136F2-CF5F-0B8B-D597-F5DF6B2F3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A1C0C0-FB22-BDFD-5353-3D53C042F0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6EB9E0-AD94-B4EF-8640-90CFFFC2C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8B0BB-CA5C-CD8B-8D9E-1A75674DA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3A990C-01E5-CEBE-05D8-414DA7C91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CACB8B-DBA2-C3B3-2480-1561FD55E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842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528B16-2EFE-16AD-388B-3B6981A2F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99749-BBC3-1ECB-B4FB-676713B788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32744-02BC-E340-BCC5-26D6610E0A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96247-59F0-4993-A61D-0CFDB50706E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76812-2F0F-076A-D58A-372475A473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92371-096F-7820-E656-F13458A1D6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86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a tower and red text&#10;&#10;Description automatically generated">
            <a:extLst>
              <a:ext uri="{FF2B5EF4-FFF2-40B4-BE49-F238E27FC236}">
                <a16:creationId xmlns:a16="http://schemas.microsoft.com/office/drawing/2014/main" id="{4764E22B-B296-6151-04D0-E168CF9C2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478" y="887335"/>
            <a:ext cx="3727044" cy="372704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D1D37FE-DDE6-0C1D-CF63-9973F19AF2C1}"/>
              </a:ext>
            </a:extLst>
          </p:cNvPr>
          <p:cNvSpPr txBox="1"/>
          <p:nvPr/>
        </p:nvSpPr>
        <p:spPr>
          <a:xfrm>
            <a:off x="4500724" y="3769901"/>
            <a:ext cx="31905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4000" b="1" dirty="0" err="1">
                <a:solidFill>
                  <a:srgbClr val="AAAAAA"/>
                </a:solidFill>
                <a:latin typeface="Franklin Gothic Heavy" panose="020F0502020204030204" pitchFamily="34" charset="0"/>
                <a:ea typeface="STHupo" panose="020B0503020204020204" pitchFamily="2" charset="-122"/>
                <a:cs typeface="B Bardiya" panose="00000400000000000000" pitchFamily="2" charset="-78"/>
              </a:rPr>
              <a:t>Tehran</a:t>
            </a:r>
            <a:r>
              <a:rPr lang="en-US" sz="4000" b="1" dirty="0" err="1">
                <a:solidFill>
                  <a:srgbClr val="E74C3C"/>
                </a:solidFill>
                <a:latin typeface="Franklin Gothic Heavy" panose="020F0502020204030204" pitchFamily="34" charset="0"/>
                <a:ea typeface="STHupo" panose="020B0503020204020204" pitchFamily="2" charset="-122"/>
                <a:cs typeface="B Bardiya" panose="00000400000000000000" pitchFamily="2" charset="-78"/>
              </a:rPr>
              <a:t>IT</a:t>
            </a:r>
            <a:r>
              <a:rPr lang="en-US" sz="4000" b="1" dirty="0" err="1">
                <a:solidFill>
                  <a:srgbClr val="AAAAAA"/>
                </a:solidFill>
                <a:latin typeface="Franklin Gothic Heavy" panose="020F0502020204030204" pitchFamily="34" charset="0"/>
                <a:ea typeface="STHupo" panose="020B0503020204020204" pitchFamily="2" charset="-122"/>
                <a:cs typeface="B Bardiya" panose="00000400000000000000" pitchFamily="2" charset="-78"/>
              </a:rPr>
              <a:t>.Net</a:t>
            </a:r>
            <a:endParaRPr lang="en-US" sz="4000" b="1" dirty="0">
              <a:solidFill>
                <a:srgbClr val="AAAAAA"/>
              </a:solidFill>
              <a:latin typeface="Franklin Gothic Heavy" panose="020F0502020204030204" pitchFamily="34" charset="0"/>
              <a:ea typeface="STHupo" panose="020B0503020204020204" pitchFamily="2" charset="-122"/>
              <a:cs typeface="B Bardiy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63899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4C56BE-879F-35BA-6004-86E563A533C4}"/>
              </a:ext>
            </a:extLst>
          </p:cNvPr>
          <p:cNvSpPr/>
          <p:nvPr/>
        </p:nvSpPr>
        <p:spPr>
          <a:xfrm>
            <a:off x="4572777" y="407605"/>
            <a:ext cx="3046446" cy="842697"/>
          </a:xfrm>
          <a:prstGeom prst="rect">
            <a:avLst/>
          </a:prstGeom>
          <a:solidFill>
            <a:srgbClr val="67217A"/>
          </a:solidFill>
          <a:ln>
            <a:solidFill>
              <a:srgbClr val="67217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B Bardiya" panose="00000400000000000000" pitchFamily="2" charset="-78"/>
              </a:rPr>
              <a:t>سرفصل های دوره</a:t>
            </a:r>
            <a:endParaRPr lang="en-US" sz="2800" b="1" dirty="0">
              <a:latin typeface="Aharoni" panose="02010803020104030203" pitchFamily="2" charset="-79"/>
              <a:cs typeface="B Bardiya" panose="000004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582790-4686-4D99-57CE-071A6A7247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04" y="206238"/>
            <a:ext cx="1044064" cy="104406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0B72A82-CFEB-0EEE-A3D0-21AD372D9EC2}"/>
              </a:ext>
            </a:extLst>
          </p:cNvPr>
          <p:cNvSpPr/>
          <p:nvPr/>
        </p:nvSpPr>
        <p:spPr>
          <a:xfrm>
            <a:off x="3077633" y="2225797"/>
            <a:ext cx="6036733" cy="675115"/>
          </a:xfrm>
          <a:prstGeom prst="rect">
            <a:avLst/>
          </a:prstGeom>
          <a:solidFill>
            <a:srgbClr val="67217A"/>
          </a:solidFill>
          <a:ln>
            <a:solidFill>
              <a:srgbClr val="67217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B Bardiya" panose="00000400000000000000" pitchFamily="2" charset="-78"/>
              </a:rPr>
              <a:t>   فصل یک : مفاهیم در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B Bardiya" panose="00000400000000000000" pitchFamily="2" charset="-78"/>
              </a:rPr>
              <a:t>EF Core</a:t>
            </a:r>
            <a:endParaRPr lang="en-US" sz="2000" b="1" dirty="0">
              <a:latin typeface="Aharoni" panose="02010803020104030203" pitchFamily="2" charset="-79"/>
              <a:cs typeface="B Bardiya" panose="000004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BF664D-751E-D940-4FBC-F649309193C1}"/>
              </a:ext>
            </a:extLst>
          </p:cNvPr>
          <p:cNvSpPr/>
          <p:nvPr/>
        </p:nvSpPr>
        <p:spPr>
          <a:xfrm>
            <a:off x="3077633" y="3145113"/>
            <a:ext cx="6036733" cy="675115"/>
          </a:xfrm>
          <a:prstGeom prst="rect">
            <a:avLst/>
          </a:prstGeom>
          <a:solidFill>
            <a:srgbClr val="67217A"/>
          </a:solidFill>
          <a:ln>
            <a:solidFill>
              <a:srgbClr val="67217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B Bardiya" panose="00000400000000000000" pitchFamily="2" charset="-78"/>
              </a:rPr>
              <a:t>   فصل دو : پیشنیازهای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B Bardiya" panose="00000400000000000000" pitchFamily="2" charset="-78"/>
              </a:rPr>
              <a:t>EF Core</a:t>
            </a:r>
            <a:endParaRPr lang="en-US" sz="2000" b="1" dirty="0">
              <a:latin typeface="Aharoni" panose="02010803020104030203" pitchFamily="2" charset="-79"/>
              <a:cs typeface="B Bardiya" panose="000004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1AACCB-3F60-7D7E-042A-093E79EEB889}"/>
              </a:ext>
            </a:extLst>
          </p:cNvPr>
          <p:cNvSpPr/>
          <p:nvPr/>
        </p:nvSpPr>
        <p:spPr>
          <a:xfrm>
            <a:off x="3077633" y="4064429"/>
            <a:ext cx="6036733" cy="675115"/>
          </a:xfrm>
          <a:prstGeom prst="rect">
            <a:avLst/>
          </a:prstGeom>
          <a:solidFill>
            <a:srgbClr val="67217A"/>
          </a:solidFill>
          <a:ln>
            <a:solidFill>
              <a:srgbClr val="67217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B Bardiya" panose="00000400000000000000" pitchFamily="2" charset="-78"/>
              </a:rPr>
              <a:t>   فصل سه : آماده سازی پروژه در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B Bardiya" panose="00000400000000000000" pitchFamily="2" charset="-78"/>
              </a:rPr>
              <a:t>EF Core</a:t>
            </a:r>
            <a:endParaRPr lang="en-US" sz="2000" b="1" dirty="0">
              <a:latin typeface="Aharoni" panose="02010803020104030203" pitchFamily="2" charset="-79"/>
              <a:cs typeface="B Bardiya" panose="000004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BF0E40-0AF4-C227-2FD7-411270A3D27B}"/>
              </a:ext>
            </a:extLst>
          </p:cNvPr>
          <p:cNvSpPr/>
          <p:nvPr/>
        </p:nvSpPr>
        <p:spPr>
          <a:xfrm>
            <a:off x="3077633" y="4983745"/>
            <a:ext cx="6036733" cy="675115"/>
          </a:xfrm>
          <a:prstGeom prst="rect">
            <a:avLst/>
          </a:prstGeom>
          <a:solidFill>
            <a:srgbClr val="67217A"/>
          </a:solidFill>
          <a:ln>
            <a:solidFill>
              <a:srgbClr val="67217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B Bardiya" panose="00000400000000000000" pitchFamily="2" charset="-78"/>
              </a:rPr>
              <a:t>   فصل چهار : عملیات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B Bardiya" panose="00000400000000000000" pitchFamily="2" charset="-78"/>
              </a:rPr>
              <a:t>CRUD </a:t>
            </a:r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B Bardiya" panose="00000400000000000000" pitchFamily="2" charset="-78"/>
              </a:rPr>
              <a:t> در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B Bardiya" panose="00000400000000000000" pitchFamily="2" charset="-78"/>
              </a:rPr>
              <a:t>EF Core</a:t>
            </a:r>
            <a:endParaRPr lang="en-US" sz="2000" b="1" dirty="0">
              <a:latin typeface="Aharoni" panose="02010803020104030203" pitchFamily="2" charset="-79"/>
              <a:cs typeface="B Bardiya" panose="000004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1CE69E-20F3-627E-9450-D93B653FF2C6}"/>
              </a:ext>
            </a:extLst>
          </p:cNvPr>
          <p:cNvSpPr/>
          <p:nvPr/>
        </p:nvSpPr>
        <p:spPr>
          <a:xfrm>
            <a:off x="3077632" y="5903061"/>
            <a:ext cx="6036733" cy="675115"/>
          </a:xfrm>
          <a:prstGeom prst="rect">
            <a:avLst/>
          </a:prstGeom>
          <a:solidFill>
            <a:srgbClr val="67217A"/>
          </a:solidFill>
          <a:ln>
            <a:solidFill>
              <a:srgbClr val="67217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B Bardiya" panose="00000400000000000000" pitchFamily="2" charset="-78"/>
              </a:rPr>
              <a:t>   فصل پنج : مباحث پیشرفته در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B Bardiya" panose="00000400000000000000" pitchFamily="2" charset="-78"/>
              </a:rPr>
              <a:t>EF Core</a:t>
            </a:r>
            <a:endParaRPr lang="en-US" sz="2000" b="1" dirty="0">
              <a:latin typeface="Aharoni" panose="02010803020104030203" pitchFamily="2" charset="-79"/>
              <a:cs typeface="B Bardiy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0572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582790-4686-4D99-57CE-071A6A7247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04" y="206238"/>
            <a:ext cx="1044064" cy="104406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0B72A82-CFEB-0EEE-A3D0-21AD372D9EC2}"/>
              </a:ext>
            </a:extLst>
          </p:cNvPr>
          <p:cNvSpPr/>
          <p:nvPr/>
        </p:nvSpPr>
        <p:spPr>
          <a:xfrm>
            <a:off x="5989963" y="390712"/>
            <a:ext cx="6036733" cy="675115"/>
          </a:xfrm>
          <a:prstGeom prst="rect">
            <a:avLst/>
          </a:prstGeom>
          <a:solidFill>
            <a:srgbClr val="67217A"/>
          </a:solidFill>
          <a:ln>
            <a:solidFill>
              <a:srgbClr val="67217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B Bardiya" panose="00000400000000000000" pitchFamily="2" charset="-78"/>
              </a:rPr>
              <a:t>   فصل یک : مفاهیم در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B Bardiya" panose="00000400000000000000" pitchFamily="2" charset="-78"/>
              </a:rPr>
              <a:t>EF Core</a:t>
            </a:r>
            <a:endParaRPr lang="en-US" sz="2000" b="1" dirty="0">
              <a:latin typeface="Aharoni" panose="02010803020104030203" pitchFamily="2" charset="-79"/>
              <a:cs typeface="B Bardiya" panose="00000400000000000000" pitchFamily="2" charset="-78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DE33D-4DF7-1059-3ACE-A5698ECEA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8727" y="2383039"/>
            <a:ext cx="6115055" cy="26805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55029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582790-4686-4D99-57CE-071A6A7247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04" y="206238"/>
            <a:ext cx="1044064" cy="104406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0B72A82-CFEB-0EEE-A3D0-21AD372D9EC2}"/>
              </a:ext>
            </a:extLst>
          </p:cNvPr>
          <p:cNvSpPr/>
          <p:nvPr/>
        </p:nvSpPr>
        <p:spPr>
          <a:xfrm>
            <a:off x="5989963" y="390712"/>
            <a:ext cx="6036733" cy="675115"/>
          </a:xfrm>
          <a:prstGeom prst="rect">
            <a:avLst/>
          </a:prstGeom>
          <a:solidFill>
            <a:srgbClr val="67217A"/>
          </a:solidFill>
          <a:ln>
            <a:solidFill>
              <a:srgbClr val="67217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B Bardiya" panose="00000400000000000000" pitchFamily="2" charset="-78"/>
              </a:rPr>
              <a:t> فصل دو : پیشنیازهای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B Bardiya" panose="00000400000000000000" pitchFamily="2" charset="-78"/>
              </a:rPr>
              <a:t>EF Core</a:t>
            </a:r>
            <a:endParaRPr lang="en-US" sz="2000" b="1" dirty="0">
              <a:latin typeface="Aharoni" panose="02010803020104030203" pitchFamily="2" charset="-79"/>
              <a:cs typeface="B Bardiya" panose="000004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B4DE9F-3737-1FE6-1B7D-883CADD53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999" y="2071958"/>
            <a:ext cx="6922001" cy="29523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96660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582790-4686-4D99-57CE-071A6A7247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04" y="206238"/>
            <a:ext cx="1044064" cy="104406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0B72A82-CFEB-0EEE-A3D0-21AD372D9EC2}"/>
              </a:ext>
            </a:extLst>
          </p:cNvPr>
          <p:cNvSpPr/>
          <p:nvPr/>
        </p:nvSpPr>
        <p:spPr>
          <a:xfrm>
            <a:off x="5989963" y="390712"/>
            <a:ext cx="6036733" cy="675115"/>
          </a:xfrm>
          <a:prstGeom prst="rect">
            <a:avLst/>
          </a:prstGeom>
          <a:solidFill>
            <a:srgbClr val="67217A"/>
          </a:solidFill>
          <a:ln>
            <a:solidFill>
              <a:srgbClr val="67217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B Bardiya" panose="00000400000000000000" pitchFamily="2" charset="-78"/>
              </a:rPr>
              <a:t> فصل سه : آماده سازی پروژه در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B Bardiya" panose="00000400000000000000" pitchFamily="2" charset="-78"/>
              </a:rPr>
              <a:t>EF Core</a:t>
            </a:r>
            <a:endParaRPr lang="en-US" sz="2000" b="1" dirty="0">
              <a:latin typeface="Aharoni" panose="02010803020104030203" pitchFamily="2" charset="-79"/>
              <a:cs typeface="B Bardiya" panose="000004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F347D7-6B37-B446-EBA9-B6A9F143A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8828" y="2100731"/>
            <a:ext cx="6814344" cy="34544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86574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582790-4686-4D99-57CE-071A6A7247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04" y="206238"/>
            <a:ext cx="1044064" cy="104406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0B72A82-CFEB-0EEE-A3D0-21AD372D9EC2}"/>
              </a:ext>
            </a:extLst>
          </p:cNvPr>
          <p:cNvSpPr/>
          <p:nvPr/>
        </p:nvSpPr>
        <p:spPr>
          <a:xfrm>
            <a:off x="5989963" y="390712"/>
            <a:ext cx="6036733" cy="675115"/>
          </a:xfrm>
          <a:prstGeom prst="rect">
            <a:avLst/>
          </a:prstGeom>
          <a:solidFill>
            <a:srgbClr val="67217A"/>
          </a:solidFill>
          <a:ln>
            <a:solidFill>
              <a:srgbClr val="67217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B Bardiya" panose="00000400000000000000" pitchFamily="2" charset="-78"/>
              </a:rPr>
              <a:t> فصل چهار : عملیات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B Bardiya" panose="00000400000000000000" pitchFamily="2" charset="-78"/>
              </a:rPr>
              <a:t>CRUD </a:t>
            </a:r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B Bardiya" panose="00000400000000000000" pitchFamily="2" charset="-78"/>
              </a:rPr>
              <a:t> در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B Bardiya" panose="00000400000000000000" pitchFamily="2" charset="-78"/>
              </a:rPr>
              <a:t>EF Core</a:t>
            </a:r>
            <a:endParaRPr lang="en-US" sz="2000" b="1" dirty="0">
              <a:latin typeface="Aharoni" panose="02010803020104030203" pitchFamily="2" charset="-79"/>
              <a:cs typeface="B Bardiya" panose="000004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0437B3-A212-166E-1266-C6CB3557E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999" y="2122363"/>
            <a:ext cx="6924001" cy="36196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15107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582790-4686-4D99-57CE-071A6A7247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04" y="206238"/>
            <a:ext cx="1044064" cy="104406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0B72A82-CFEB-0EEE-A3D0-21AD372D9EC2}"/>
              </a:ext>
            </a:extLst>
          </p:cNvPr>
          <p:cNvSpPr/>
          <p:nvPr/>
        </p:nvSpPr>
        <p:spPr>
          <a:xfrm>
            <a:off x="5989963" y="390712"/>
            <a:ext cx="6036733" cy="675115"/>
          </a:xfrm>
          <a:prstGeom prst="rect">
            <a:avLst/>
          </a:prstGeom>
          <a:solidFill>
            <a:srgbClr val="67217A"/>
          </a:solidFill>
          <a:ln>
            <a:solidFill>
              <a:srgbClr val="67217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B Bardiya" panose="00000400000000000000" pitchFamily="2" charset="-78"/>
              </a:rPr>
              <a:t> فصل پنج : مباحث پیشرفته در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B Bardiya" panose="00000400000000000000" pitchFamily="2" charset="-78"/>
              </a:rPr>
              <a:t>EF Core</a:t>
            </a:r>
            <a:endParaRPr lang="en-US" sz="2000" b="1" dirty="0">
              <a:latin typeface="Aharoni" panose="02010803020104030203" pitchFamily="2" charset="-79"/>
              <a:cs typeface="B Bardiya" panose="000004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5FF064-BD2E-68AF-D6DB-2C6A6610A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4355" y="1655661"/>
            <a:ext cx="2791215" cy="437258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04165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582790-4686-4D99-57CE-071A6A7247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04" y="206238"/>
            <a:ext cx="1044064" cy="104406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0B72A82-CFEB-0EEE-A3D0-21AD372D9EC2}"/>
              </a:ext>
            </a:extLst>
          </p:cNvPr>
          <p:cNvSpPr/>
          <p:nvPr/>
        </p:nvSpPr>
        <p:spPr>
          <a:xfrm>
            <a:off x="5989963" y="390712"/>
            <a:ext cx="6036733" cy="675115"/>
          </a:xfrm>
          <a:prstGeom prst="rect">
            <a:avLst/>
          </a:prstGeom>
          <a:solidFill>
            <a:srgbClr val="67217A"/>
          </a:solidFill>
          <a:ln>
            <a:solidFill>
              <a:srgbClr val="67217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B Bardiya" panose="00000400000000000000" pitchFamily="2" charset="-78"/>
              </a:rPr>
              <a:t> فصل پنج : مباحث پیشرفته در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B Bardiya" panose="00000400000000000000" pitchFamily="2" charset="-78"/>
              </a:rPr>
              <a:t>EF Core</a:t>
            </a:r>
            <a:endParaRPr lang="en-US" sz="2000" b="1" dirty="0">
              <a:latin typeface="Aharoni" panose="02010803020104030203" pitchFamily="2" charset="-79"/>
              <a:cs typeface="B Bardiya" panose="00000400000000000000" pitchFamily="2" charset="-7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461BE8-FB58-A624-87C4-19DF4E5F8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311" y="1533512"/>
            <a:ext cx="2825304" cy="482264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39573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582790-4686-4D99-57CE-071A6A7247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04" y="206238"/>
            <a:ext cx="1044064" cy="104406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0B72A82-CFEB-0EEE-A3D0-21AD372D9EC2}"/>
              </a:ext>
            </a:extLst>
          </p:cNvPr>
          <p:cNvSpPr/>
          <p:nvPr/>
        </p:nvSpPr>
        <p:spPr>
          <a:xfrm>
            <a:off x="5989963" y="390712"/>
            <a:ext cx="6036733" cy="675115"/>
          </a:xfrm>
          <a:prstGeom prst="rect">
            <a:avLst/>
          </a:prstGeom>
          <a:solidFill>
            <a:srgbClr val="67217A"/>
          </a:solidFill>
          <a:ln>
            <a:solidFill>
              <a:srgbClr val="67217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B Bardiya" panose="00000400000000000000" pitchFamily="2" charset="-78"/>
              </a:rPr>
              <a:t> فصل پنج : مباحث پیشرفته در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B Bardiya" panose="00000400000000000000" pitchFamily="2" charset="-78"/>
              </a:rPr>
              <a:t>EF Core</a:t>
            </a:r>
            <a:endParaRPr lang="en-US" sz="2000" b="1" dirty="0">
              <a:latin typeface="Aharoni" panose="02010803020104030203" pitchFamily="2" charset="-79"/>
              <a:cs typeface="B Bardiya" panose="00000400000000000000" pitchFamily="2" charset="-78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F97AF8B-5446-E957-0FD6-F4F306D7F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1699" y="1894343"/>
            <a:ext cx="4416528" cy="39536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96444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4C56BE-879F-35BA-6004-86E563A533C4}"/>
              </a:ext>
            </a:extLst>
          </p:cNvPr>
          <p:cNvSpPr/>
          <p:nvPr/>
        </p:nvSpPr>
        <p:spPr>
          <a:xfrm>
            <a:off x="2532195" y="321068"/>
            <a:ext cx="7127610" cy="842697"/>
          </a:xfrm>
          <a:prstGeom prst="rect">
            <a:avLst/>
          </a:prstGeom>
          <a:solidFill>
            <a:srgbClr val="67217A"/>
          </a:solidFill>
          <a:ln>
            <a:solidFill>
              <a:srgbClr val="67217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B Bardiya" panose="00000400000000000000" pitchFamily="2" charset="-78"/>
              </a:rPr>
              <a:t>این دوره رایگان میباشد و رایگان هم باقی میماند</a:t>
            </a:r>
            <a:endParaRPr lang="en-US" sz="2800" b="1" dirty="0">
              <a:latin typeface="Aharoni" panose="02010803020104030203" pitchFamily="2" charset="-79"/>
              <a:cs typeface="B Bardiya" panose="000004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7CA438-FA3A-C4B0-66ED-68DCBF4988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456" y="2178458"/>
            <a:ext cx="2501083" cy="25010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84E6110-1EE9-C465-CD6E-06BA5543F842}"/>
              </a:ext>
            </a:extLst>
          </p:cNvPr>
          <p:cNvSpPr/>
          <p:nvPr/>
        </p:nvSpPr>
        <p:spPr>
          <a:xfrm>
            <a:off x="1728212" y="5694235"/>
            <a:ext cx="8735573" cy="842697"/>
          </a:xfrm>
          <a:prstGeom prst="rect">
            <a:avLst/>
          </a:prstGeom>
          <a:solidFill>
            <a:srgbClr val="67217A"/>
          </a:solidFill>
          <a:ln>
            <a:solidFill>
              <a:srgbClr val="67217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B Bardiya" panose="00000400000000000000" pitchFamily="2" charset="-78"/>
              </a:rPr>
              <a:t>برای دسترسی به دوره به سایت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B Bardiya" panose="00000400000000000000" pitchFamily="2" charset="-78"/>
              </a:rPr>
              <a:t>TehranIT.Net</a:t>
            </a:r>
            <a:r>
              <a:rPr lang="fa-IR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B Bardiya" panose="00000400000000000000" pitchFamily="2" charset="-78"/>
              </a:rPr>
              <a:t> مراجعه کنید</a:t>
            </a:r>
            <a:endParaRPr lang="en-US" sz="2800" b="1" dirty="0">
              <a:latin typeface="Aharoni" panose="02010803020104030203" pitchFamily="2" charset="-79"/>
              <a:cs typeface="B Bardiy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2064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8ABF2A-549B-3D34-7089-F16521FF0127}"/>
              </a:ext>
            </a:extLst>
          </p:cNvPr>
          <p:cNvSpPr/>
          <p:nvPr/>
        </p:nvSpPr>
        <p:spPr>
          <a:xfrm rot="19440077">
            <a:off x="2328790" y="2447598"/>
            <a:ext cx="4400940" cy="165618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Asp.Net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Co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B Bardiya" panose="00000400000000000000" pitchFamily="2" charset="-78"/>
              </a:rPr>
              <a:t>re</a:t>
            </a:r>
            <a:endParaRPr lang="en-US" sz="2800" b="1" dirty="0">
              <a:latin typeface="Aharoni" panose="02010803020104030203" pitchFamily="2" charset="-79"/>
              <a:cs typeface="B Bardiya" panose="000004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9D7CFA-9C58-D5A7-E74D-03B9E53CF5A9}"/>
              </a:ext>
            </a:extLst>
          </p:cNvPr>
          <p:cNvSpPr/>
          <p:nvPr/>
        </p:nvSpPr>
        <p:spPr>
          <a:xfrm rot="1605294">
            <a:off x="5663916" y="1907707"/>
            <a:ext cx="4400940" cy="165618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Entity Framework Core</a:t>
            </a:r>
            <a:endParaRPr lang="en-US" sz="2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4E6711-9707-7AD8-58AF-A19C03148C6C}"/>
              </a:ext>
            </a:extLst>
          </p:cNvPr>
          <p:cNvSpPr/>
          <p:nvPr/>
        </p:nvSpPr>
        <p:spPr>
          <a:xfrm rot="20800038">
            <a:off x="3915194" y="3567128"/>
            <a:ext cx="4400940" cy="165618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B Bardiya" panose="00000400000000000000" pitchFamily="2" charset="-78"/>
              </a:rPr>
              <a:t>دوره پیشرفته</a:t>
            </a:r>
            <a:endParaRPr lang="en-US" sz="2800" b="1" dirty="0">
              <a:latin typeface="Aharoni" panose="02010803020104030203" pitchFamily="2" charset="-79"/>
              <a:cs typeface="B Bardiy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8896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4C56BE-879F-35BA-6004-86E563A533C4}"/>
              </a:ext>
            </a:extLst>
          </p:cNvPr>
          <p:cNvSpPr/>
          <p:nvPr/>
        </p:nvSpPr>
        <p:spPr>
          <a:xfrm>
            <a:off x="4572777" y="407605"/>
            <a:ext cx="3046446" cy="842697"/>
          </a:xfrm>
          <a:prstGeom prst="rect">
            <a:avLst/>
          </a:prstGeom>
          <a:solidFill>
            <a:srgbClr val="67217A"/>
          </a:solidFill>
          <a:ln>
            <a:solidFill>
              <a:srgbClr val="67217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EF Core</a:t>
            </a:r>
            <a:endParaRPr lang="en-US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172C63-059F-6095-210F-C0A9FBA10E8A}"/>
              </a:ext>
            </a:extLst>
          </p:cNvPr>
          <p:cNvSpPr txBox="1"/>
          <p:nvPr/>
        </p:nvSpPr>
        <p:spPr>
          <a:xfrm>
            <a:off x="756632" y="1720840"/>
            <a:ext cx="10678735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EF Core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در واقع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یک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ORM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است و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ORM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یک لایه مترجم بین زبان برنامه نویسی ما و پایگاه داده هست </a:t>
            </a:r>
          </a:p>
          <a:p>
            <a:pPr algn="ctr" rtl="1">
              <a:lnSpc>
                <a:spcPct val="150000"/>
              </a:lnSpc>
            </a:pP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و به ما کمک میکند که بین زبان برنامه نویسی و بانک اطلاعاتی ارتباط برقرار کنیم</a:t>
            </a:r>
          </a:p>
          <a:p>
            <a:pPr algn="ctr" rtl="1">
              <a:lnSpc>
                <a:spcPct val="150000"/>
              </a:lnSpc>
            </a:pP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و تبادل اطلاعات داشته باشیم.</a:t>
            </a:r>
            <a:endParaRPr lang="en-US" sz="24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3B3628-87AE-A7E9-5ED7-4FCEAD387B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7728">
            <a:off x="4933948" y="3975026"/>
            <a:ext cx="2501083" cy="250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32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4C56BE-879F-35BA-6004-86E563A533C4}"/>
              </a:ext>
            </a:extLst>
          </p:cNvPr>
          <p:cNvSpPr/>
          <p:nvPr/>
        </p:nvSpPr>
        <p:spPr>
          <a:xfrm>
            <a:off x="4572777" y="407605"/>
            <a:ext cx="3046446" cy="842697"/>
          </a:xfrm>
          <a:prstGeom prst="rect">
            <a:avLst/>
          </a:prstGeom>
          <a:solidFill>
            <a:srgbClr val="67217A"/>
          </a:solidFill>
          <a:ln>
            <a:solidFill>
              <a:srgbClr val="67217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EF Core</a:t>
            </a:r>
            <a:endParaRPr lang="en-US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17909C-35AD-DDD7-76B6-5E21BCE2D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507" y="2344477"/>
            <a:ext cx="2822414" cy="28224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26182D7-90F6-D008-8399-ED5DBFBC02B0}"/>
              </a:ext>
            </a:extLst>
          </p:cNvPr>
          <p:cNvSpPr/>
          <p:nvPr/>
        </p:nvSpPr>
        <p:spPr>
          <a:xfrm>
            <a:off x="5287785" y="3048000"/>
            <a:ext cx="1616430" cy="141536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ORM</a:t>
            </a:r>
            <a:endParaRPr lang="en-US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Arrow: Left-Right 10">
            <a:extLst>
              <a:ext uri="{FF2B5EF4-FFF2-40B4-BE49-F238E27FC236}">
                <a16:creationId xmlns:a16="http://schemas.microsoft.com/office/drawing/2014/main" id="{936BDBD6-44EC-642A-57F0-3D5565FCE22D}"/>
              </a:ext>
            </a:extLst>
          </p:cNvPr>
          <p:cNvSpPr/>
          <p:nvPr/>
        </p:nvSpPr>
        <p:spPr>
          <a:xfrm>
            <a:off x="4056583" y="3642613"/>
            <a:ext cx="1032387" cy="226142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2BCC2C4-F631-4EDE-CFBC-8CB34456C7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64" y="2268668"/>
            <a:ext cx="3785481" cy="3298497"/>
          </a:xfrm>
          <a:prstGeom prst="rect">
            <a:avLst/>
          </a:prstGeom>
        </p:spPr>
      </p:pic>
      <p:sp>
        <p:nvSpPr>
          <p:cNvPr id="16" name="Arrow: Left-Right 15">
            <a:extLst>
              <a:ext uri="{FF2B5EF4-FFF2-40B4-BE49-F238E27FC236}">
                <a16:creationId xmlns:a16="http://schemas.microsoft.com/office/drawing/2014/main" id="{6D591DF4-001A-DAE9-01BD-DE28D0808CC4}"/>
              </a:ext>
            </a:extLst>
          </p:cNvPr>
          <p:cNvSpPr/>
          <p:nvPr/>
        </p:nvSpPr>
        <p:spPr>
          <a:xfrm>
            <a:off x="7619223" y="3642613"/>
            <a:ext cx="1032387" cy="226142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7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1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4C56BE-879F-35BA-6004-86E563A533C4}"/>
              </a:ext>
            </a:extLst>
          </p:cNvPr>
          <p:cNvSpPr/>
          <p:nvPr/>
        </p:nvSpPr>
        <p:spPr>
          <a:xfrm>
            <a:off x="4572777" y="407605"/>
            <a:ext cx="3046446" cy="842697"/>
          </a:xfrm>
          <a:prstGeom prst="rect">
            <a:avLst/>
          </a:prstGeom>
          <a:solidFill>
            <a:srgbClr val="67217A"/>
          </a:solidFill>
          <a:ln>
            <a:solidFill>
              <a:srgbClr val="67217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B Bardiya" panose="00000400000000000000" pitchFamily="2" charset="-78"/>
              </a:rPr>
              <a:t>زبان برنامه نویسی</a:t>
            </a:r>
            <a:endParaRPr lang="en-US" sz="2800" b="1" dirty="0">
              <a:latin typeface="Aharoni" panose="02010803020104030203" pitchFamily="2" charset="-79"/>
              <a:cs typeface="B Bardiya" panose="000004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172C63-059F-6095-210F-C0A9FBA10E8A}"/>
              </a:ext>
            </a:extLst>
          </p:cNvPr>
          <p:cNvSpPr txBox="1"/>
          <p:nvPr/>
        </p:nvSpPr>
        <p:spPr>
          <a:xfrm>
            <a:off x="845443" y="5476443"/>
            <a:ext cx="3117278" cy="47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زبان برنامه نویسی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C#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66DC2F-592A-0A9B-B58B-88A6352E9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77" y="1853256"/>
            <a:ext cx="3220611" cy="36231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54EDCF-F295-07BA-696F-6B93F0126D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224" y="1853256"/>
            <a:ext cx="3410058" cy="34100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CF242DD-129D-DD96-B8B0-470242621713}"/>
              </a:ext>
            </a:extLst>
          </p:cNvPr>
          <p:cNvSpPr txBox="1"/>
          <p:nvPr/>
        </p:nvSpPr>
        <p:spPr>
          <a:xfrm>
            <a:off x="8177614" y="5476443"/>
            <a:ext cx="3117278" cy="47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فریمورک </a:t>
            </a:r>
            <a:r>
              <a:rPr lang="en-US" b="1" dirty="0" err="1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Asp.Net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Core</a:t>
            </a:r>
          </a:p>
        </p:txBody>
      </p:sp>
    </p:spTree>
    <p:extLst>
      <p:ext uri="{BB962C8B-B14F-4D97-AF65-F5344CB8AC3E}">
        <p14:creationId xmlns:p14="http://schemas.microsoft.com/office/powerpoint/2010/main" val="365828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4C56BE-879F-35BA-6004-86E563A533C4}"/>
              </a:ext>
            </a:extLst>
          </p:cNvPr>
          <p:cNvSpPr/>
          <p:nvPr/>
        </p:nvSpPr>
        <p:spPr>
          <a:xfrm>
            <a:off x="4572777" y="407605"/>
            <a:ext cx="3046446" cy="842697"/>
          </a:xfrm>
          <a:prstGeom prst="rect">
            <a:avLst/>
          </a:prstGeom>
          <a:solidFill>
            <a:srgbClr val="67217A"/>
          </a:solidFill>
          <a:ln>
            <a:solidFill>
              <a:srgbClr val="67217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B Bardiya" panose="00000400000000000000" pitchFamily="2" charset="-78"/>
              </a:rPr>
              <a:t>نرم افزار</a:t>
            </a:r>
            <a:endParaRPr lang="en-US" sz="2800" b="1" dirty="0">
              <a:latin typeface="Aharoni" panose="02010803020104030203" pitchFamily="2" charset="-79"/>
              <a:cs typeface="B Bardiya" panose="000004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D769B6-075A-4EA1-A63F-4E141FE370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777" y="2017295"/>
            <a:ext cx="3429000" cy="3429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3FE133-A69E-457B-2166-F538747A01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086" y="1735849"/>
            <a:ext cx="3779274" cy="37792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B0BFDA-3EF4-97D9-7298-74BEF98E486D}"/>
              </a:ext>
            </a:extLst>
          </p:cNvPr>
          <p:cNvSpPr txBox="1"/>
          <p:nvPr/>
        </p:nvSpPr>
        <p:spPr>
          <a:xfrm>
            <a:off x="1299638" y="5209692"/>
            <a:ext cx="3117278" cy="47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visual studio 2022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55296B-63E7-466A-D2C2-6BDB03946E4E}"/>
              </a:ext>
            </a:extLst>
          </p:cNvPr>
          <p:cNvSpPr txBox="1"/>
          <p:nvPr/>
        </p:nvSpPr>
        <p:spPr>
          <a:xfrm>
            <a:off x="7930945" y="5209692"/>
            <a:ext cx="3117278" cy="47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SQL Server 2019</a:t>
            </a:r>
          </a:p>
        </p:txBody>
      </p:sp>
    </p:spTree>
    <p:extLst>
      <p:ext uri="{BB962C8B-B14F-4D97-AF65-F5344CB8AC3E}">
        <p14:creationId xmlns:p14="http://schemas.microsoft.com/office/powerpoint/2010/main" val="374724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4C56BE-879F-35BA-6004-86E563A533C4}"/>
              </a:ext>
            </a:extLst>
          </p:cNvPr>
          <p:cNvSpPr/>
          <p:nvPr/>
        </p:nvSpPr>
        <p:spPr>
          <a:xfrm>
            <a:off x="4572777" y="407605"/>
            <a:ext cx="3046446" cy="842697"/>
          </a:xfrm>
          <a:prstGeom prst="rect">
            <a:avLst/>
          </a:prstGeom>
          <a:solidFill>
            <a:srgbClr val="67217A"/>
          </a:solidFill>
          <a:ln>
            <a:solidFill>
              <a:srgbClr val="67217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B Bardiya" panose="00000400000000000000" pitchFamily="2" charset="-78"/>
              </a:rPr>
              <a:t>ورژن</a:t>
            </a:r>
            <a:endParaRPr lang="en-US" sz="2800" b="1" dirty="0">
              <a:latin typeface="Aharoni" panose="02010803020104030203" pitchFamily="2" charset="-79"/>
              <a:cs typeface="B Bardiya" panose="0000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F92B67-5B2F-2CAF-E537-A5757EFAC28D}"/>
              </a:ext>
            </a:extLst>
          </p:cNvPr>
          <p:cNvSpPr txBox="1"/>
          <p:nvPr/>
        </p:nvSpPr>
        <p:spPr>
          <a:xfrm>
            <a:off x="1995721" y="1346681"/>
            <a:ext cx="8200555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در حال حاضر آخرین نسخه منتشر شده از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EF Core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نسخه 8 میباشد</a:t>
            </a:r>
          </a:p>
          <a:p>
            <a:pPr algn="ctr" rtl="1">
              <a:lnSpc>
                <a:spcPct val="150000"/>
              </a:lnSpc>
            </a:pP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و نسخه 9 به صورت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preview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میباشد </a:t>
            </a:r>
            <a:endParaRPr lang="en-US" sz="24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406F81-C47B-0D66-9B52-FA5062387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0236" y="2597222"/>
            <a:ext cx="5871527" cy="4127029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ACF87C38-79DC-1AA9-DC0A-E928A181E4ED}"/>
              </a:ext>
            </a:extLst>
          </p:cNvPr>
          <p:cNvSpPr/>
          <p:nvPr/>
        </p:nvSpPr>
        <p:spPr>
          <a:xfrm>
            <a:off x="3293806" y="4041058"/>
            <a:ext cx="638869" cy="53094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D2A7844E-B88A-710E-A913-8AC72ECA685A}"/>
              </a:ext>
            </a:extLst>
          </p:cNvPr>
          <p:cNvSpPr/>
          <p:nvPr/>
        </p:nvSpPr>
        <p:spPr>
          <a:xfrm>
            <a:off x="3293805" y="5658465"/>
            <a:ext cx="638869" cy="53094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63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4C56BE-879F-35BA-6004-86E563A533C4}"/>
              </a:ext>
            </a:extLst>
          </p:cNvPr>
          <p:cNvSpPr/>
          <p:nvPr/>
        </p:nvSpPr>
        <p:spPr>
          <a:xfrm>
            <a:off x="4572777" y="407605"/>
            <a:ext cx="3046446" cy="842697"/>
          </a:xfrm>
          <a:prstGeom prst="rect">
            <a:avLst/>
          </a:prstGeom>
          <a:solidFill>
            <a:srgbClr val="67217A"/>
          </a:solidFill>
          <a:ln>
            <a:solidFill>
              <a:srgbClr val="67217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B Bardiya" panose="00000400000000000000" pitchFamily="2" charset="-78"/>
              </a:rPr>
              <a:t>ورژن</a:t>
            </a:r>
            <a:endParaRPr lang="en-US" sz="2800" b="1" dirty="0">
              <a:latin typeface="Aharoni" panose="02010803020104030203" pitchFamily="2" charset="-79"/>
              <a:cs typeface="B Bardiya" panose="000004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E44982-7D9E-682D-261E-22971F35921E}"/>
              </a:ext>
            </a:extLst>
          </p:cNvPr>
          <p:cNvSpPr/>
          <p:nvPr/>
        </p:nvSpPr>
        <p:spPr>
          <a:xfrm>
            <a:off x="2443396" y="2411613"/>
            <a:ext cx="7305207" cy="2928651"/>
          </a:xfrm>
          <a:prstGeom prst="rect">
            <a:avLst/>
          </a:prstGeom>
          <a:solidFill>
            <a:srgbClr val="C00000"/>
          </a:solidFill>
          <a:ln>
            <a:solidFill>
              <a:srgbClr val="67217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B Bardiya" panose="00000400000000000000" pitchFamily="2" charset="-78"/>
              </a:rPr>
              <a:t>درگیر ورژن ها نشوید</a:t>
            </a:r>
            <a:endParaRPr lang="en-US" sz="2800" b="1" dirty="0">
              <a:latin typeface="Aharoni" panose="02010803020104030203" pitchFamily="2" charset="-79"/>
              <a:cs typeface="B Bardiya" panose="000004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582790-4686-4D99-57CE-071A6A7247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335" y="3573593"/>
            <a:ext cx="2501083" cy="250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76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8137AF-08BB-3CB9-4A8C-F17EE7C833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C4C610-6047-A7FD-EAA4-E87ADB5F8FD2}"/>
              </a:ext>
            </a:extLst>
          </p:cNvPr>
          <p:cNvSpPr/>
          <p:nvPr/>
        </p:nvSpPr>
        <p:spPr>
          <a:xfrm>
            <a:off x="4572777" y="407605"/>
            <a:ext cx="3046446" cy="842697"/>
          </a:xfrm>
          <a:prstGeom prst="rect">
            <a:avLst/>
          </a:prstGeom>
          <a:solidFill>
            <a:srgbClr val="67217A"/>
          </a:solidFill>
          <a:ln>
            <a:solidFill>
              <a:srgbClr val="67217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B Bardiya" panose="00000400000000000000" pitchFamily="2" charset="-78"/>
              </a:rPr>
              <a:t>روش مدل سازی</a:t>
            </a:r>
            <a:endParaRPr lang="en-US" sz="2800" b="1" dirty="0">
              <a:latin typeface="Aharoni" panose="02010803020104030203" pitchFamily="2" charset="-79"/>
              <a:cs typeface="B Bardiya" panose="000004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4B57CC-5DA8-1A0E-8045-1419049BCB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483" y="3192101"/>
            <a:ext cx="1339033" cy="13390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E9FC87-F7B5-359D-554A-056E9324EBF9}"/>
              </a:ext>
            </a:extLst>
          </p:cNvPr>
          <p:cNvSpPr/>
          <p:nvPr/>
        </p:nvSpPr>
        <p:spPr>
          <a:xfrm>
            <a:off x="1001968" y="3079738"/>
            <a:ext cx="4039504" cy="1563763"/>
          </a:xfrm>
          <a:prstGeom prst="rect">
            <a:avLst/>
          </a:prstGeom>
          <a:solidFill>
            <a:srgbClr val="67217A"/>
          </a:solidFill>
          <a:ln>
            <a:solidFill>
              <a:srgbClr val="67217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CODE FIRST</a:t>
            </a:r>
            <a:endParaRPr lang="en-US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C7341A-5995-2ACF-BA86-A5910589FCD1}"/>
              </a:ext>
            </a:extLst>
          </p:cNvPr>
          <p:cNvSpPr/>
          <p:nvPr/>
        </p:nvSpPr>
        <p:spPr>
          <a:xfrm>
            <a:off x="7150528" y="3079737"/>
            <a:ext cx="4039504" cy="1563763"/>
          </a:xfrm>
          <a:prstGeom prst="rect">
            <a:avLst/>
          </a:prstGeom>
          <a:solidFill>
            <a:srgbClr val="67217A"/>
          </a:solidFill>
          <a:ln>
            <a:solidFill>
              <a:srgbClr val="67217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DATABASE FIRST</a:t>
            </a:r>
            <a:endParaRPr lang="en-US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53A13C-A6C2-B32C-5BE2-199FF3AC0A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838" y="2053531"/>
            <a:ext cx="1563764" cy="15637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5AEB7E-7458-4B0E-D708-AAF92AA9CC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341" y="1682922"/>
            <a:ext cx="2045878" cy="203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07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245</Words>
  <Application>Microsoft Office PowerPoint</Application>
  <PresentationFormat>Widescreen</PresentationFormat>
  <Paragraphs>41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Aharoni</vt:lpstr>
      <vt:lpstr>Arial</vt:lpstr>
      <vt:lpstr>B Bardiya</vt:lpstr>
      <vt:lpstr>Calibri</vt:lpstr>
      <vt:lpstr>Calibri Light</vt:lpstr>
      <vt:lpstr>Franklin Gothic Heavy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mohammadreza ahadia</dc:creator>
  <cp:lastModifiedBy>mohammadreza ahadia</cp:lastModifiedBy>
  <cp:revision>19</cp:revision>
  <dcterms:created xsi:type="dcterms:W3CDTF">2024-01-09T17:28:47Z</dcterms:created>
  <dcterms:modified xsi:type="dcterms:W3CDTF">2024-10-07T20:18:57Z</dcterms:modified>
</cp:coreProperties>
</file>