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6" r:id="rId4"/>
    <p:sldId id="278" r:id="rId5"/>
    <p:sldId id="279" r:id="rId6"/>
    <p:sldId id="280" r:id="rId7"/>
    <p:sldId id="281" r:id="rId8"/>
    <p:sldId id="282" r:id="rId9"/>
    <p:sldId id="277" r:id="rId10"/>
    <p:sldId id="283" r:id="rId11"/>
    <p:sldId id="284" r:id="rId12"/>
    <p:sldId id="285" r:id="rId13"/>
    <p:sldId id="286" r:id="rId14"/>
    <p:sldId id="290" r:id="rId15"/>
    <p:sldId id="291" r:id="rId16"/>
    <p:sldId id="292" r:id="rId17"/>
    <p:sldId id="293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00"/>
    <a:srgbClr val="AAAAAA"/>
    <a:srgbClr val="E74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5A6CA-0CB2-4E13-AF18-FF7AE461E7A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5EBAD-EE21-4605-9048-9078E668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1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FA14-4A58-E68E-3B41-187CF1B6A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59421-A577-62CA-1440-8E141B1C9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F0332-EB64-8F37-A664-38FFD7054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E2D0B-9510-11DC-ED05-9929ECBFD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53AF2-6EC0-8D24-8358-AAB60D08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7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FE9D-8B42-737A-DB84-7C6660B6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291DF-2479-3E54-80AB-766FF8D64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695BA-4B86-73DE-2D4D-4AE18191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B0304-A8F8-8501-9CFC-A938F023F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BE917-7E52-1BF8-B9E5-10820C1E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0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C3231-A6C8-F1A5-911C-F9C86680E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41F05-46FE-3C7A-C8BF-7844666F9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F75B8-3F10-AA64-C852-2A069A43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B9F2C-03E6-57DC-B098-DA5823B0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0AFB-BC72-8065-6080-FDF8FC52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9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83D30-0D03-6B1A-5564-74567CAC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30691-C528-E005-4F14-43C5E4A1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32094-9E0C-879B-315F-CA55BB01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8AEA2-A932-7C92-975B-CBC78521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E4816-D2F6-0396-7886-2BBAF38A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3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7FD1-CB33-977B-E6A0-387613FD3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0C27B-6DB3-E558-2ECB-D7C1EC4D7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77E1-9E41-436E-9A61-45C13468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71106-75C9-C7D5-46F7-6EBC833F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37076-1BDB-4683-0A90-1ADD89B7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9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D1079-1799-283C-743D-C66B1720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3F52E-3CFE-5120-6F23-6BDECEB6B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F6A2B-5310-A51E-BDBA-3B6885EF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9B722-9A63-B257-FFB4-B03B729C6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C5341-9128-5FB0-5593-F48E7CB88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979BA-3380-9BB0-4FB6-C9062E9A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1AE9-0C37-2F10-04C2-382163A7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BB542-33DA-D8BC-0847-C9235F7A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CBCF2-050D-3776-D02B-1DA6BBA2C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27F1A-9194-E5A2-8B7F-2ECD1D5D8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33AF92-F050-AF03-3ACC-E4F13D36C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C1627A-73B4-5419-8434-C68A3F7C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A9A49-E530-FC4B-DDCD-F036AA1F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B4801-7518-0D98-5C3E-2113F91A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5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7D8FE-88F5-248A-C607-3AB0ED8C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27DBDF-3632-570C-C630-C300BF35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E1C33-3D1B-B972-E633-E4AE0B9F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93E25-9B9D-DD12-6739-3124D9B9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1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671D1-7E3A-51D1-73DA-888EFB4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63CAC-5800-372F-FA63-DD7BA25B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32C90-AC34-6429-1A27-1E8902825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6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BBDDB-851A-0528-34C3-991E271B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C62B8-9A18-4F2C-A9F2-79AD67962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E54F7-DD94-2A60-906A-3A91DEEF5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0DF6F-D402-E49A-A9C9-A57CC45D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143E1-184A-5400-64E3-A9846C00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4DD4-C029-BF88-3A52-2E85BAFF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3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36F2-CF5F-0B8B-D597-F5DF6B2F3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1C0C0-FB22-BDFD-5353-3D53C042F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EB9E0-AD94-B4EF-8640-90CFFFC2C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8B0BB-CA5C-CD8B-8D9E-1A75674D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A990C-01E5-CEBE-05D8-414DA7C91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ACB8B-DBA2-C3B3-2480-1561FD55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4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528B16-2EFE-16AD-388B-3B6981A2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99749-BBC3-1ECB-B4FB-676713B78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32744-02BC-E340-BCC5-26D6610E0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6247-59F0-4993-A61D-0CFDB50706E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76812-2F0F-076A-D58A-372475A47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92371-096F-7820-E656-F13458A1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a tower and red text&#10;&#10;Description automatically generated">
            <a:extLst>
              <a:ext uri="{FF2B5EF4-FFF2-40B4-BE49-F238E27FC236}">
                <a16:creationId xmlns:a16="http://schemas.microsoft.com/office/drawing/2014/main" id="{4764E22B-B296-6151-04D0-E168CF9C2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478" y="887335"/>
            <a:ext cx="3727044" cy="372704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D1D37FE-DDE6-0C1D-CF63-9973F19AF2C1}"/>
              </a:ext>
            </a:extLst>
          </p:cNvPr>
          <p:cNvSpPr txBox="1"/>
          <p:nvPr/>
        </p:nvSpPr>
        <p:spPr>
          <a:xfrm>
            <a:off x="4500724" y="3769901"/>
            <a:ext cx="31905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en-US" sz="4000" b="1" dirty="0" err="1">
                <a:solidFill>
                  <a:srgbClr val="AAAAAA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Tehran</a:t>
            </a:r>
            <a:r>
              <a:rPr lang="en-US" sz="4000" b="1" dirty="0" err="1">
                <a:solidFill>
                  <a:srgbClr val="E74C3C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IT</a:t>
            </a:r>
            <a:r>
              <a:rPr lang="en-US" sz="4000" b="1" dirty="0" err="1">
                <a:solidFill>
                  <a:srgbClr val="AAAAAA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.Net</a:t>
            </a:r>
            <a:endParaRPr lang="en-US" sz="4000" b="1" dirty="0">
              <a:solidFill>
                <a:srgbClr val="AAAAAA"/>
              </a:solidFill>
              <a:latin typeface="Franklin Gothic Heavy" panose="020F0502020204030204" pitchFamily="34" charset="0"/>
              <a:ea typeface="STHupo" panose="020B0503020204020204" pitchFamily="2" charset="-122"/>
              <a:cs typeface="B Bardiy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3899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Synchronous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همزمان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750B5A-CD8D-944F-657E-A2E69E4D604D}"/>
              </a:ext>
            </a:extLst>
          </p:cNvPr>
          <p:cNvSpPr txBox="1"/>
          <p:nvPr/>
        </p:nvSpPr>
        <p:spPr>
          <a:xfrm>
            <a:off x="78659" y="2655273"/>
            <a:ext cx="1166724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فرض کنید شما یک برنامه وب دارید و یک کاربر درخواستی برای دریافت اطلاعات از یک پایگاه داده ارسال می‌کند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E8F2AE-8271-533C-363B-D5FCA5AEBB37}"/>
              </a:ext>
            </a:extLst>
          </p:cNvPr>
          <p:cNvSpPr txBox="1"/>
          <p:nvPr/>
        </p:nvSpPr>
        <p:spPr>
          <a:xfrm>
            <a:off x="78659" y="3318861"/>
            <a:ext cx="1166724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برنامه درخواست کاربر را روی</a:t>
            </a: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اصلی اجرا می‌کند.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2A2736-7A01-261B-BCE1-89B2ADA61A90}"/>
              </a:ext>
            </a:extLst>
          </p:cNvPr>
          <p:cNvSpPr txBox="1"/>
          <p:nvPr/>
        </p:nvSpPr>
        <p:spPr>
          <a:xfrm>
            <a:off x="78659" y="3982449"/>
            <a:ext cx="1166724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اگر اجرای درخواست به دلیل عملیات دسترسی به پایگاه داده طول بکشد، </a:t>
            </a: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اصلی تا زمان پایان این عملیات منتظر می‌ماند.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F881E2-FDE2-4E2D-48CA-90064A07B26F}"/>
              </a:ext>
            </a:extLst>
          </p:cNvPr>
          <p:cNvSpPr txBox="1"/>
          <p:nvPr/>
        </p:nvSpPr>
        <p:spPr>
          <a:xfrm>
            <a:off x="78659" y="4646037"/>
            <a:ext cx="1166724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در این حالت، اگر چندین درخواست به طور همزمان ارسال شوند، سیستم مجبور می‌شود برای هر درخواست یک</a:t>
            </a: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جدید ایجاد کند که این موضوع می‌تواند منجر به استفاده بیش از حد از منابع سیستم و کاهش کارایی شود.</a:t>
            </a:r>
          </a:p>
        </p:txBody>
      </p:sp>
    </p:spTree>
    <p:extLst>
      <p:ext uri="{BB962C8B-B14F-4D97-AF65-F5344CB8AC3E}">
        <p14:creationId xmlns:p14="http://schemas.microsoft.com/office/powerpoint/2010/main" val="259878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Asynchronous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ناهمزمان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651842-1644-FC85-D059-75EE866C7A88}"/>
              </a:ext>
            </a:extLst>
          </p:cNvPr>
          <p:cNvSpPr txBox="1"/>
          <p:nvPr/>
        </p:nvSpPr>
        <p:spPr>
          <a:xfrm>
            <a:off x="2756671" y="2909451"/>
            <a:ext cx="6678653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در برنامه‌نویسی ناهمگام، عملیات‌ها می‌توانند به‌طور مستقل از یکدیگر و بدون توقف اجرا شوند، به خصوص زمانی که نیاز به عملیات‌های زمان‌بر مانند درخواست به پایگاه داده داشته باشیم.</a:t>
            </a:r>
          </a:p>
        </p:txBody>
      </p:sp>
    </p:spTree>
    <p:extLst>
      <p:ext uri="{BB962C8B-B14F-4D97-AF65-F5344CB8AC3E}">
        <p14:creationId xmlns:p14="http://schemas.microsoft.com/office/powerpoint/2010/main" val="143704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1464919" y="1522918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Asynchronous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ناهمزمان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9D7CFA-9C58-D5A7-E74D-03B9E53CF5A9}"/>
              </a:ext>
            </a:extLst>
          </p:cNvPr>
          <p:cNvSpPr/>
          <p:nvPr/>
        </p:nvSpPr>
        <p:spPr>
          <a:xfrm rot="230465">
            <a:off x="6286811" y="1522918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برای پیاده سازی مدل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 برنامه نویسی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08265B-FB67-5A16-FFB6-B2A8190F4744}"/>
              </a:ext>
            </a:extLst>
          </p:cNvPr>
          <p:cNvSpPr/>
          <p:nvPr/>
        </p:nvSpPr>
        <p:spPr>
          <a:xfrm rot="230465">
            <a:off x="3715919" y="3700763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- Await</a:t>
            </a:r>
          </a:p>
        </p:txBody>
      </p:sp>
    </p:spTree>
    <p:extLst>
      <p:ext uri="{BB962C8B-B14F-4D97-AF65-F5344CB8AC3E}">
        <p14:creationId xmlns:p14="http://schemas.microsoft.com/office/powerpoint/2010/main" val="406615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چه زمانی از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استفاده کنیم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3844997" y="2153910"/>
            <a:ext cx="807228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دسترسی به دیتابیس: </a:t>
            </a:r>
            <a:endParaRPr lang="en-US" sz="2400" b="1" dirty="0">
              <a:solidFill>
                <a:srgbClr val="FFD100"/>
              </a:solidFill>
              <a:cs typeface="B Bardiya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زمانی که از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ORM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هایی مثل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EFCore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استفاده می‌کنیم، متدهای غیرهمزمان مثل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ToListAsync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یا 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SaveChangesAsync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به ما کمک می‌کنند تا از مسدود شدن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جلوگیری کنیم. به این ترتیب، برنامه به جای منتظر ماندن برای دریافت نتیجه از دیتابیس، می‌تواند به اجرای سایر درخواست‌ها ادامه دهد.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6A35F1-2ADF-4FC6-7B32-401D125F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3156">
            <a:off x="374923" y="2271747"/>
            <a:ext cx="3270229" cy="1819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083FAD4-5DF7-6993-26C7-63EDAFE6C7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34" y="4304070"/>
            <a:ext cx="2438095" cy="2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4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چه زمانی از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استفاده کنیم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3746674" y="2481111"/>
            <a:ext cx="8072284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فراخوانی </a:t>
            </a:r>
            <a:r>
              <a:rPr lang="en-US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API</a:t>
            </a:r>
            <a:r>
              <a:rPr lang="fa-IR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های خارجی: </a:t>
            </a:r>
            <a:endParaRPr lang="en-US" sz="2400" b="1" dirty="0">
              <a:solidFill>
                <a:srgbClr val="FFD100"/>
              </a:solidFill>
              <a:cs typeface="B Bardiya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زمانی که باید درخواست‌هایی به سرویس‌های خارجی ارسال کنیم، استفاده از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async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و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await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این امکان را فراهم می‌کند که درخواست‌های دیگر تحت تأثیر این انتظار قرار نگیرند.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47FA5B-0E4B-57F1-C450-6BC2CEF74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60" y="2222736"/>
            <a:ext cx="3281856" cy="328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96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چه زمانی از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استفاده کنیم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3746674" y="2481111"/>
            <a:ext cx="8072284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ورودی/خروجی فایل‌ها</a:t>
            </a:r>
            <a:endParaRPr lang="en-US" sz="2400" b="1" dirty="0">
              <a:solidFill>
                <a:srgbClr val="FFD100"/>
              </a:solidFill>
              <a:cs typeface="B Bardiya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اگر نیاز به خواندن یا نوشتن فایل‌ها داشته باشیم. استفاده از متدهای غیرهمزمانی مانند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ReadAsync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و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WriteAsync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اجازه می‌دهد برنامه به عملیات‌های دیگر ادامه دهد.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09396F-7A41-97DF-6967-2D7348B6E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70272" y="3087328"/>
            <a:ext cx="4647290" cy="215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6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چه زمانی نباید از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استفاده کنیم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4376889" y="3227609"/>
            <a:ext cx="759108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اگر عملیات شما محاسباتی است و در حافظه اجرا می‌شود (</a:t>
            </a:r>
            <a:r>
              <a:rPr lang="fa-IR" sz="2400" b="1" dirty="0">
                <a:solidFill>
                  <a:srgbClr val="FFD100"/>
                </a:solidFill>
                <a:cs typeface="B Bardiya" panose="00000400000000000000" pitchFamily="2" charset="-78"/>
              </a:rPr>
              <a:t>مثل عملیات ریاضی سنگین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)، استفاده از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async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کمک زیادی نخواهد کرد.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64AAC8-CA4A-0FD0-E64B-1C0EA6167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8993"/>
            <a:ext cx="4376889" cy="437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14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چه زمانی نباید از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استفاده کنیم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4298231" y="3116073"/>
            <a:ext cx="759108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برای عملیات‌هایی که به شکل طبیعی سریع و کوتاه هستند، استفاده از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async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ممکن است تأثیر چندانی نداشته باشد و حتی باعث پیچیدگی شود.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90C11E-9184-719D-3544-FF96321BC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6" y="1907457"/>
            <a:ext cx="4311443" cy="431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7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–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D9B03-7196-6E30-55EF-9DEED2ACD24F}"/>
              </a:ext>
            </a:extLst>
          </p:cNvPr>
          <p:cNvSpPr txBox="1"/>
          <p:nvPr/>
        </p:nvSpPr>
        <p:spPr>
          <a:xfrm>
            <a:off x="2300454" y="2880099"/>
            <a:ext cx="7591087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از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async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و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await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زمانی استفاده می‌کنیم که می‌خواهیم از مسدود شدن برنامه در عملیات‌های طولانی‌مدت مثل دسترسی به دیتابیس، خواندن و نوشتن فایل‌ها، یا فراخوانی سرویس‌های خارجی جلوگیری کنیم</a:t>
            </a:r>
          </a:p>
        </p:txBody>
      </p:sp>
    </p:spTree>
    <p:extLst>
      <p:ext uri="{BB962C8B-B14F-4D97-AF65-F5344CB8AC3E}">
        <p14:creationId xmlns:p14="http://schemas.microsoft.com/office/powerpoint/2010/main" val="247108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1247826">
            <a:off x="3019481" y="1090636"/>
            <a:ext cx="5051825" cy="208552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Async - Await</a:t>
            </a:r>
            <a:endParaRPr lang="fa-IR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ASP . NET CORE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6DBF16-7A0C-03EC-2841-4A0D2B166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5188">
            <a:off x="3150625" y="3288980"/>
            <a:ext cx="6972300" cy="9296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F33025-3DDA-217B-38F0-ACD552E51D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5188">
            <a:off x="3276479" y="4608297"/>
            <a:ext cx="3436620" cy="4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6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30" y="490534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7A92E8-9341-41A9-2FF7-49C8EA9C4F61}"/>
              </a:ext>
            </a:extLst>
          </p:cNvPr>
          <p:cNvSpPr txBox="1"/>
          <p:nvPr/>
        </p:nvSpPr>
        <p:spPr>
          <a:xfrm>
            <a:off x="484239" y="2989571"/>
            <a:ext cx="1122352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</a:t>
            </a:r>
            <a:r>
              <a:rPr lang="ar-SA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در برنامه‌نویسی به عنوان کوچک‌ترین واحد اجرایی در یک سیستم عامل شناخته می‌شود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488304-F750-901C-1EEC-16D346EE5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15" y="4683184"/>
            <a:ext cx="5695969" cy="189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3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30" y="490534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7A92E8-9341-41A9-2FF7-49C8EA9C4F61}"/>
              </a:ext>
            </a:extLst>
          </p:cNvPr>
          <p:cNvSpPr txBox="1"/>
          <p:nvPr/>
        </p:nvSpPr>
        <p:spPr>
          <a:xfrm>
            <a:off x="3664358" y="3160699"/>
            <a:ext cx="81595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وقتی یک برنامه اجرا می‌شود، حداقل یک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به نام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Main Thread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ایجاد می‌شود که تمام عملیات‌های اصلی برنامه روی آن اجرا می‌شود.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22CEDA-D277-4045-3A45-67CFE9422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" y="2166442"/>
            <a:ext cx="3869605" cy="386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3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30" y="490534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7A92E8-9341-41A9-2FF7-49C8EA9C4F61}"/>
              </a:ext>
            </a:extLst>
          </p:cNvPr>
          <p:cNvSpPr txBox="1"/>
          <p:nvPr/>
        </p:nvSpPr>
        <p:spPr>
          <a:xfrm>
            <a:off x="5466763" y="3176385"/>
            <a:ext cx="603577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با این حال، برنامه‌ها می‌توانند چندین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داشته باشند تا به طور همزمان وظایف مختلف را اجرا کنند.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E80770-F05F-0EA0-90F8-89C223E1B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76" y="1939972"/>
            <a:ext cx="4573042" cy="457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4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30" y="490534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7A92E8-9341-41A9-2FF7-49C8EA9C4F61}"/>
              </a:ext>
            </a:extLst>
          </p:cNvPr>
          <p:cNvSpPr txBox="1"/>
          <p:nvPr/>
        </p:nvSpPr>
        <p:spPr>
          <a:xfrm>
            <a:off x="2762893" y="2418252"/>
            <a:ext cx="603577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یک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می‌تواند وظایف سنگین یا زمان‌بر مانند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ACB0A22-6603-697F-2FCC-A4076EBA6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744" y="4202670"/>
            <a:ext cx="1327556" cy="13275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6AD7472-2675-2337-2D2D-3B84D1892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429" y="3701085"/>
            <a:ext cx="1829141" cy="182914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DBBA257-D992-49C7-02A4-38BDE5524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901808"/>
            <a:ext cx="1929061" cy="192906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F62D14-C7C1-BBDF-E125-5CFCF5775FB3}"/>
              </a:ext>
            </a:extLst>
          </p:cNvPr>
          <p:cNvSpPr txBox="1"/>
          <p:nvPr/>
        </p:nvSpPr>
        <p:spPr>
          <a:xfrm>
            <a:off x="8579773" y="5466022"/>
            <a:ext cx="307749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عملیات ورودی/خروجی</a:t>
            </a:r>
            <a:endParaRPr lang="en-US" sz="20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D91EA9-5EB2-8888-B1C4-DF03FF742C62}"/>
              </a:ext>
            </a:extLst>
          </p:cNvPr>
          <p:cNvSpPr txBox="1"/>
          <p:nvPr/>
        </p:nvSpPr>
        <p:spPr>
          <a:xfrm>
            <a:off x="4557250" y="5466022"/>
            <a:ext cx="307749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دسترسی به پایگاه داده</a:t>
            </a:r>
            <a:endParaRPr lang="en-US" sz="20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63C7FA-8FB1-C606-9B16-32C1D4DAB6C8}"/>
              </a:ext>
            </a:extLst>
          </p:cNvPr>
          <p:cNvSpPr txBox="1"/>
          <p:nvPr/>
        </p:nvSpPr>
        <p:spPr>
          <a:xfrm>
            <a:off x="439993" y="5466022"/>
            <a:ext cx="307749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0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انجام محاسبات پیچیده</a:t>
            </a:r>
            <a:endParaRPr lang="en-US" sz="20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131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30" y="490534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4821A7-D183-E64E-F6EA-83B0B77CAB7C}"/>
              </a:ext>
            </a:extLst>
          </p:cNvPr>
          <p:cNvSpPr txBox="1"/>
          <p:nvPr/>
        </p:nvSpPr>
        <p:spPr>
          <a:xfrm>
            <a:off x="822653" y="5693467"/>
            <a:ext cx="1054669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باعث شود که برنامه پاسخگو نباشد و کاربر نتواند تعاملات خود را با برنامه ادامه دهد.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7A92E8-9341-41A9-2FF7-49C8EA9C4F61}"/>
              </a:ext>
            </a:extLst>
          </p:cNvPr>
          <p:cNvSpPr txBox="1"/>
          <p:nvPr/>
        </p:nvSpPr>
        <p:spPr>
          <a:xfrm>
            <a:off x="4834921" y="2506329"/>
            <a:ext cx="6940804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اگر یک عملیات سنگین در یک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اجرا شود و به زمان زیادی نیاز داشته باشد،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Thread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اصلی یا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Main Thread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تا تکمیل آن عملیات متوقف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block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می‌شود.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16F1CD-8FCC-A02B-66A3-C47B24752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94" y="2085651"/>
            <a:ext cx="4674288" cy="322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66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1494416" y="223084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Synchronous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همزمان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9D7CFA-9C58-D5A7-E74D-03B9E53CF5A9}"/>
              </a:ext>
            </a:extLst>
          </p:cNvPr>
          <p:cNvSpPr/>
          <p:nvPr/>
        </p:nvSpPr>
        <p:spPr>
          <a:xfrm rot="230465">
            <a:off x="6316308" y="223084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دلیل این مشکل استفاده از مدل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latin typeface="Aharoni" panose="02010803020104030203" pitchFamily="2" charset="-79"/>
                <a:cs typeface="B Bardiya" panose="00000400000000000000" pitchFamily="2" charset="-78"/>
              </a:rPr>
              <a:t>برنامه نویسی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3707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230465">
            <a:off x="3895528" y="499511"/>
            <a:ext cx="4400940" cy="1656184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Synchronous</a:t>
            </a:r>
          </a:p>
          <a:p>
            <a:pPr algn="ctr"/>
            <a:r>
              <a:rPr lang="fa-IR" sz="2000" b="1" dirty="0">
                <a:solidFill>
                  <a:schemeClr val="tx1"/>
                </a:solidFill>
                <a:cs typeface="B Bardiya" panose="00000400000000000000" pitchFamily="2" charset="-78"/>
              </a:rPr>
              <a:t>همزمان</a:t>
            </a:r>
            <a:endParaRPr lang="en-US" sz="28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750B5A-CD8D-944F-657E-A2E69E4D604D}"/>
              </a:ext>
            </a:extLst>
          </p:cNvPr>
          <p:cNvSpPr txBox="1"/>
          <p:nvPr/>
        </p:nvSpPr>
        <p:spPr>
          <a:xfrm>
            <a:off x="2756671" y="2909451"/>
            <a:ext cx="6678653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در برنامه‌های همزمان –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synchronous،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عملیات‌ها به ترتیب انجام می‌شوند و اجرای یک عملیات متوقف می‌شود تا عملیات قبلی به پایان برسد.</a:t>
            </a:r>
          </a:p>
        </p:txBody>
      </p:sp>
    </p:spTree>
    <p:extLst>
      <p:ext uri="{BB962C8B-B14F-4D97-AF65-F5344CB8AC3E}">
        <p14:creationId xmlns:p14="http://schemas.microsoft.com/office/powerpoint/2010/main" val="429217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567</Words>
  <Application>Microsoft Office PowerPoint</Application>
  <PresentationFormat>Widescreen</PresentationFormat>
  <Paragraphs>63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Aharoni</vt:lpstr>
      <vt:lpstr>Arial</vt:lpstr>
      <vt:lpstr>B Bardiya</vt:lpstr>
      <vt:lpstr>Calibri</vt:lpstr>
      <vt:lpstr>Calibri Light</vt:lpstr>
      <vt:lpstr>Franklin Gothic Heavy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mohammadreza ahadia</dc:creator>
  <cp:lastModifiedBy>mohammadreza ahadia</cp:lastModifiedBy>
  <cp:revision>21</cp:revision>
  <dcterms:created xsi:type="dcterms:W3CDTF">2024-01-09T17:28:47Z</dcterms:created>
  <dcterms:modified xsi:type="dcterms:W3CDTF">2024-09-24T15:09:19Z</dcterms:modified>
</cp:coreProperties>
</file>