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58" r:id="rId4"/>
    <p:sldId id="301" r:id="rId5"/>
    <p:sldId id="302" r:id="rId6"/>
    <p:sldId id="303" r:id="rId7"/>
    <p:sldId id="290" r:id="rId8"/>
    <p:sldId id="304" r:id="rId9"/>
    <p:sldId id="305" r:id="rId10"/>
    <p:sldId id="306" r:id="rId11"/>
    <p:sldId id="291" r:id="rId12"/>
    <p:sldId id="307" r:id="rId13"/>
    <p:sldId id="308" r:id="rId14"/>
    <p:sldId id="309" r:id="rId15"/>
    <p:sldId id="292" r:id="rId16"/>
    <p:sldId id="310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1BA"/>
    <a:srgbClr val="3A5799"/>
    <a:srgbClr val="EDBC7D"/>
    <a:srgbClr val="074735"/>
    <a:srgbClr val="FF2405"/>
    <a:srgbClr val="4F6BFD"/>
    <a:srgbClr val="4741BB"/>
    <a:srgbClr val="BA7C0F"/>
    <a:srgbClr val="1CC0A9"/>
    <a:srgbClr val="A15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A6CA-0CB2-4E13-AF18-FF7AE461E7A6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5EBAD-EE21-4605-9048-9078E668C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F87F-585F-D991-3336-541F510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3F3D3-BF60-7433-3C8E-CF551D5C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4618-D2C9-52CC-4C83-1F716C19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7C14-B3CE-354C-6EEA-3D49D06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8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F87F-585F-D991-3336-541F510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3F3D3-BF60-7433-3C8E-CF551D5C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4618-D2C9-52CC-4C83-1F716C19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7C14-B3CE-354C-6EEA-3D49D06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76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61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6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A01F3-349C-5E47-09F1-2815798A0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E8441B-2CF6-0590-EEF7-E200A98D82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08FF3-3E72-79A2-076F-A1FA16CC34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D3E68-EF0C-3595-6658-67663F20EE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0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8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40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3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8D6C-E655-E6CC-F050-CC054FB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C8A96-229D-CD60-E7FA-2EA310EAF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59207-7D89-7067-9366-583F41388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5CB4-446C-584C-B9A0-8C57FC51F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7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8D6C-E655-E6CC-F050-CC054FB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C8A96-229D-CD60-E7FA-2EA310EAF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59207-7D89-7067-9366-583F41388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5CB4-446C-584C-B9A0-8C57FC51F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8D6C-E655-E6CC-F050-CC054FB8C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BC8A96-229D-CD60-E7FA-2EA310EAF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B59207-7D89-7067-9366-583F41388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5CB4-446C-584C-B9A0-8C57FC51FB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32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F87F-585F-D991-3336-541F510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3F3D3-BF60-7433-3C8E-CF551D5C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4618-D2C9-52CC-4C83-1F716C19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7C14-B3CE-354C-6EEA-3D49D06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3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DF87F-585F-D991-3336-541F510D9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C3F3D3-BF60-7433-3C8E-CF551D5C8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04618-D2C9-52CC-4C83-1F716C198A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D7C14-B3CE-354C-6EEA-3D49D0688C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5EBAD-EE21-4605-9048-9078E668C4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9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FA14-4A58-E68E-3B41-187CF1B6A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59421-A577-62CA-1440-8E141B1C9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0332-EB64-8F37-A664-38FFD705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E2D0B-9510-11DC-ED05-9929ECBF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53AF2-6EC0-8D24-8358-AAB60D08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7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FE9D-8B42-737A-DB84-7C6660B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291DF-2479-3E54-80AB-766FF8D6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95BA-4B86-73DE-2D4D-4AE18191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B0304-A8F8-8501-9CFC-A938F023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BE917-7E52-1BF8-B9E5-10820C1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EC3231-A6C8-F1A5-911C-F9C86680E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41F05-46FE-3C7A-C8BF-7844666F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F75B8-3F10-AA64-C852-2A069A43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B9F2C-03E6-57DC-B098-DA5823B0B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10AFB-BC72-8065-6080-FDF8FC528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9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83D30-0D03-6B1A-5564-74567CAC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30691-C528-E005-4F14-43C5E4A19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32094-9E0C-879B-315F-CA55BB01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AEA2-A932-7C92-975B-CBC78521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E4816-D2F6-0396-7886-2BBAF38A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3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27FD1-CB33-977B-E6A0-387613FD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10C27B-6DB3-E558-2ECB-D7C1EC4D7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D77E1-9E41-436E-9A61-45C13468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71106-75C9-C7D5-46F7-6EBC833F9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37076-1BDB-4683-0A90-1ADD89B7C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1079-1799-283C-743D-C66B17208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3F52E-3CFE-5120-6F23-6BDECEB6B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6A2B-5310-A51E-BDBA-3B6885EF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9B722-9A63-B257-FFB4-B03B729C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5C5341-9128-5FB0-5593-F48E7CB8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9BA-3380-9BB0-4FB6-C9062E9A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1AE9-0C37-2F10-04C2-382163A7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BB542-33DA-D8BC-0847-C9235F7A5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1CBCF2-050D-3776-D02B-1DA6BBA2C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27F1A-9194-E5A2-8B7F-2ECD1D5D8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3AF92-F050-AF03-3ACC-E4F13D36C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C1627A-73B4-5419-8434-C68A3F7C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A9A49-E530-FC4B-DDCD-F036AA1F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B4801-7518-0D98-5C3E-2113F91A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5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7D8FE-88F5-248A-C607-3AB0ED8C4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7DBDF-3632-570C-C630-C300BF35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1C33-3D1B-B972-E633-E4AE0B9F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93E25-9B9D-DD12-6739-3124D9B9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A671D1-7E3A-51D1-73DA-888EFB41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863CAC-5800-372F-FA63-DD7BA25B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32C90-AC34-6429-1A27-1E890282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6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BDDB-851A-0528-34C3-991E271BF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C62B8-9A18-4F2C-A9F2-79AD67962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E54F7-DD94-2A60-906A-3A91DEEF5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0DF6F-D402-E49A-A9C9-A57CC45D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143E1-184A-5400-64E3-A9846C00A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684DD4-C029-BF88-3A52-2E85BAFF7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3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36F2-CF5F-0B8B-D597-F5DF6B2F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1C0C0-FB22-BDFD-5353-3D53C042F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EB9E0-AD94-B4EF-8640-90CFFFC2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8B0BB-CA5C-CD8B-8D9E-1A75674D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990C-01E5-CEBE-05D8-414DA7C9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ACB8B-DBA2-C3B3-2480-1561FD55E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28B16-2EFE-16AD-388B-3B6981A2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99749-BBC3-1ECB-B4FB-676713B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32744-02BC-E340-BCC5-26D6610E0A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6247-59F0-4993-A61D-0CFDB50706E7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76812-2F0F-076A-D58A-372475A47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92371-096F-7820-E656-F13458A1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CC4B2-0BA8-4C1A-B458-1DA9E6367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tower and red text&#10;&#10;Description automatically generated">
            <a:extLst>
              <a:ext uri="{FF2B5EF4-FFF2-40B4-BE49-F238E27FC236}">
                <a16:creationId xmlns:a16="http://schemas.microsoft.com/office/drawing/2014/main" id="{4764E22B-B296-6151-04D0-E168CF9C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478" y="887335"/>
            <a:ext cx="3727044" cy="37270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D1D37FE-DDE6-0C1D-CF63-9973F19AF2C1}"/>
              </a:ext>
            </a:extLst>
          </p:cNvPr>
          <p:cNvSpPr txBox="1"/>
          <p:nvPr/>
        </p:nvSpPr>
        <p:spPr>
          <a:xfrm>
            <a:off x="4500724" y="3769901"/>
            <a:ext cx="3190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Tehran</a:t>
            </a:r>
            <a:r>
              <a:rPr lang="en-US" sz="4000" b="1" dirty="0" err="1">
                <a:solidFill>
                  <a:srgbClr val="E74C3C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IT</a:t>
            </a:r>
            <a:r>
              <a:rPr lang="en-US" sz="4000" b="1" dirty="0" err="1">
                <a:solidFill>
                  <a:srgbClr val="AAAAAA"/>
                </a:solidFill>
                <a:latin typeface="Franklin Gothic Heavy" panose="020F0502020204030204" pitchFamily="34" charset="0"/>
                <a:ea typeface="STHupo" panose="020B0503020204020204" pitchFamily="2" charset="-122"/>
                <a:cs typeface="B Bardiya" panose="00000400000000000000" pitchFamily="2" charset="-78"/>
              </a:rPr>
              <a:t>.Net</a:t>
            </a:r>
            <a:endParaRPr lang="en-US" sz="4000" b="1" dirty="0">
              <a:solidFill>
                <a:srgbClr val="AAAAAA"/>
              </a:solidFill>
              <a:latin typeface="Franklin Gothic Heavy" panose="020F0502020204030204" pitchFamily="34" charset="0"/>
              <a:ea typeface="STHupo" panose="020B0503020204020204" pitchFamily="2" charset="-122"/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3899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>
            <a:off x="5448416" y="5009810"/>
            <a:ext cx="4400940" cy="1292667"/>
          </a:xfrm>
          <a:prstGeom prst="rect">
            <a:avLst/>
          </a:prstGeom>
          <a:solidFill>
            <a:srgbClr val="EDBC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A15F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COOKIE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00C0D-A65B-0F9B-82E7-6C68560A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9" y="2710279"/>
            <a:ext cx="4003387" cy="3869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D9CBB4-97DF-8423-5EF4-373C34FC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75" y="3370684"/>
            <a:ext cx="3547856" cy="3429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49F8B1-BB8E-6121-71EE-7019EA8980E0}"/>
              </a:ext>
            </a:extLst>
          </p:cNvPr>
          <p:cNvSpPr txBox="1"/>
          <p:nvPr/>
        </p:nvSpPr>
        <p:spPr>
          <a:xfrm>
            <a:off x="1475694" y="1389508"/>
            <a:ext cx="924061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rgbClr val="EDBC7D"/>
                </a:solidFill>
                <a:cs typeface="B Bardiya" panose="00000400000000000000" pitchFamily="2" charset="-78"/>
              </a:rPr>
              <a:t>کوکی ها از سمت سرور ساخته میشوند، در فصل های آینده با نحوه ساخت آنها آشنا میشویم.</a:t>
            </a:r>
            <a:endParaRPr lang="en-US" sz="2400" b="1" dirty="0">
              <a:solidFill>
                <a:srgbClr val="EDBC7D"/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31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A30B-14DD-6971-5FBE-659262B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D347D-66E1-559A-DA60-2E5524C3A2E0}"/>
              </a:ext>
            </a:extLst>
          </p:cNvPr>
          <p:cNvSpPr/>
          <p:nvPr/>
        </p:nvSpPr>
        <p:spPr>
          <a:xfrm>
            <a:off x="4061111" y="871671"/>
            <a:ext cx="4069778" cy="842697"/>
          </a:xfrm>
          <a:prstGeom prst="rect">
            <a:avLst/>
          </a:prstGeom>
          <a:solidFill>
            <a:srgbClr val="D148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CACHE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84FC2-D383-B5F7-03A6-B4030513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46" y="2471329"/>
            <a:ext cx="6319377" cy="323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A30B-14DD-6971-5FBE-659262B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D347D-66E1-559A-DA60-2E5524C3A2E0}"/>
              </a:ext>
            </a:extLst>
          </p:cNvPr>
          <p:cNvSpPr/>
          <p:nvPr/>
        </p:nvSpPr>
        <p:spPr>
          <a:xfrm>
            <a:off x="8787901" y="1461606"/>
            <a:ext cx="3046446" cy="842697"/>
          </a:xfrm>
          <a:prstGeom prst="rect">
            <a:avLst/>
          </a:prstGeom>
          <a:solidFill>
            <a:srgbClr val="3A57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CACHE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53FF-CA9F-2B28-FAFC-93F319ED8467}"/>
              </a:ext>
            </a:extLst>
          </p:cNvPr>
          <p:cNvSpPr txBox="1"/>
          <p:nvPr/>
        </p:nvSpPr>
        <p:spPr>
          <a:xfrm>
            <a:off x="5299587" y="2382961"/>
            <a:ext cx="662523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سایت هایی که طراحی میکنیم، برخی از فایل ها سال به سال هم تغییر نمیکنند و ثابت هستند. 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6800FB-0458-8D8A-D5DD-BD4D20342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340" y="1448261"/>
            <a:ext cx="5851927" cy="3961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BF2FF6-08E5-9B25-2244-2CD8F941B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542" y="3924221"/>
            <a:ext cx="1879430" cy="1879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29140-4F41-BDAB-1E92-21F2BF50D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59" y="4315852"/>
            <a:ext cx="1487799" cy="1487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19DC61-AF39-2BCF-19AF-7DB6177EC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038" y="3924220"/>
            <a:ext cx="2268561" cy="226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A30B-14DD-6971-5FBE-659262B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D347D-66E1-559A-DA60-2E5524C3A2E0}"/>
              </a:ext>
            </a:extLst>
          </p:cNvPr>
          <p:cNvSpPr/>
          <p:nvPr/>
        </p:nvSpPr>
        <p:spPr>
          <a:xfrm>
            <a:off x="4572777" y="224157"/>
            <a:ext cx="3046446" cy="842697"/>
          </a:xfrm>
          <a:prstGeom prst="rect">
            <a:avLst/>
          </a:prstGeom>
          <a:solidFill>
            <a:srgbClr val="0071B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CACHE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53FF-CA9F-2B28-FAFC-93F319ED8467}"/>
              </a:ext>
            </a:extLst>
          </p:cNvPr>
          <p:cNvSpPr txBox="1"/>
          <p:nvPr/>
        </p:nvSpPr>
        <p:spPr>
          <a:xfrm>
            <a:off x="1445340" y="1561220"/>
            <a:ext cx="930131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پس نیاز نیست هر کاربر هر بار که که وارد سایت میشود همه این فایل های ثابت را دانلود کند.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ما باید این فایل های ثابت را برای بار اولی که کاربر وارد سایت میشود، به صورت موقت در مرورگر کاربر ذخیره کنیم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2EF7BF-84C7-3B24-A0FC-AA5E4711C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82" y="3409786"/>
            <a:ext cx="5575835" cy="34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BA30B-14DD-6971-5FBE-659262B69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D347D-66E1-559A-DA60-2E5524C3A2E0}"/>
              </a:ext>
            </a:extLst>
          </p:cNvPr>
          <p:cNvSpPr/>
          <p:nvPr/>
        </p:nvSpPr>
        <p:spPr>
          <a:xfrm>
            <a:off x="8787901" y="1461606"/>
            <a:ext cx="3046446" cy="842697"/>
          </a:xfrm>
          <a:prstGeom prst="rect">
            <a:avLst/>
          </a:prstGeom>
          <a:solidFill>
            <a:srgbClr val="D1484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CACHE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8653FF-CA9F-2B28-FAFC-93F319ED8467}"/>
              </a:ext>
            </a:extLst>
          </p:cNvPr>
          <p:cNvSpPr txBox="1"/>
          <p:nvPr/>
        </p:nvSpPr>
        <p:spPr>
          <a:xfrm>
            <a:off x="5299587" y="2382961"/>
            <a:ext cx="6625230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کار باعث افزایش سرعت لود سایت در بازدید های بعدی کاربر میشود.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بازدید های بعدی کاربر این فایل ها به جای اینکه از سرور دانلود شود از مرورگر کاربر دانلود میشود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C5674C-7D29-5A74-FFD0-AB62D6E68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9" y="1299324"/>
            <a:ext cx="4429432" cy="44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1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F0D27A-8FCE-E939-3BB3-D6B6E143EC87}"/>
              </a:ext>
            </a:extLst>
          </p:cNvPr>
          <p:cNvSpPr txBox="1"/>
          <p:nvPr/>
        </p:nvSpPr>
        <p:spPr>
          <a:xfrm>
            <a:off x="801756" y="407944"/>
            <a:ext cx="105884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بخش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HTTP HEADER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میتوانید شرایطی که برای کشینگ هر فایل قرار داده شده را مشاهده کنید.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DA6213-68A3-7FD4-F8B5-56FBB141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2247287"/>
            <a:ext cx="11012129" cy="381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B9497E-E95D-6ADB-3335-55A5DFDB719C}"/>
              </a:ext>
            </a:extLst>
          </p:cNvPr>
          <p:cNvSpPr/>
          <p:nvPr/>
        </p:nvSpPr>
        <p:spPr>
          <a:xfrm>
            <a:off x="7570839" y="3006473"/>
            <a:ext cx="1720645" cy="24826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AF2E7-6B62-0426-C05C-9A3011F49F92}"/>
              </a:ext>
            </a:extLst>
          </p:cNvPr>
          <p:cNvSpPr txBox="1"/>
          <p:nvPr/>
        </p:nvSpPr>
        <p:spPr>
          <a:xfrm>
            <a:off x="801756" y="1167130"/>
            <a:ext cx="1058848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MAX-AGE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مدت زنمانی است که مرورگر فایل کش شده را در حافظه محلی خود نگهداری میکند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071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2AF2E7-6B62-0426-C05C-9A3011F49F92}"/>
              </a:ext>
            </a:extLst>
          </p:cNvPr>
          <p:cNvSpPr txBox="1"/>
          <p:nvPr/>
        </p:nvSpPr>
        <p:spPr>
          <a:xfrm>
            <a:off x="801754" y="465139"/>
            <a:ext cx="105884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حال اگر در مدت زمان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MAX-AGE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که اطلاعات کش شده از روی مرورگر کاربر خوانده میشود نه از روی سرور  فایلی تغییر کند باعث ایجاد مشکل در سایت میشود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C7868-B2D9-E14A-DC66-0366B0359485}"/>
              </a:ext>
            </a:extLst>
          </p:cNvPr>
          <p:cNvSpPr/>
          <p:nvPr/>
        </p:nvSpPr>
        <p:spPr>
          <a:xfrm>
            <a:off x="1037301" y="1791615"/>
            <a:ext cx="10117393" cy="8455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css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style</a:t>
            </a:r>
            <a:r>
              <a:rPr lang="en-US" dirty="0"/>
              <a:t>.css"&gt;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7894-F20C-D0FC-07FF-5A28A7EB39D3}"/>
              </a:ext>
            </a:extLst>
          </p:cNvPr>
          <p:cNvSpPr/>
          <p:nvPr/>
        </p:nvSpPr>
        <p:spPr>
          <a:xfrm>
            <a:off x="1037301" y="4707387"/>
            <a:ext cx="10117393" cy="8455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css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style</a:t>
            </a:r>
            <a:r>
              <a:rPr lang="fa-IR" dirty="0">
                <a:solidFill>
                  <a:srgbClr val="FF0000"/>
                </a:solidFill>
              </a:rPr>
              <a:t>1</a:t>
            </a:r>
            <a:r>
              <a:rPr lang="en-US" dirty="0"/>
              <a:t>.css"&gt;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87573-6FFD-3D35-0913-0AEEBA39E1F1}"/>
              </a:ext>
            </a:extLst>
          </p:cNvPr>
          <p:cNvSpPr txBox="1"/>
          <p:nvPr/>
        </p:nvSpPr>
        <p:spPr>
          <a:xfrm>
            <a:off x="801753" y="3380911"/>
            <a:ext cx="105884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اگر نام فایل خود را تغییر دهیم، مرورگر آن را به عنوان یک فایل جدید شناسایی میکند و آن را لود و در حافظه کش ذخیره کرده و مشکل ما حل میشود.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97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29151-2D79-F4FE-5762-80621F276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2AF2E7-6B62-0426-C05C-9A3011F49F92}"/>
              </a:ext>
            </a:extLst>
          </p:cNvPr>
          <p:cNvSpPr txBox="1"/>
          <p:nvPr/>
        </p:nvSpPr>
        <p:spPr>
          <a:xfrm>
            <a:off x="801754" y="465139"/>
            <a:ext cx="105884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ولی این کار درستی نیست که با هر تغییر نام فایل خود را تغییر دهیم. ما میتوانیم به فایل های خود ورژن اضافه کنیم مانند کد زیر.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AC7868-B2D9-E14A-DC66-0366B0359485}"/>
              </a:ext>
            </a:extLst>
          </p:cNvPr>
          <p:cNvSpPr/>
          <p:nvPr/>
        </p:nvSpPr>
        <p:spPr>
          <a:xfrm>
            <a:off x="1037301" y="1791615"/>
            <a:ext cx="10117393" cy="141698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css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style</a:t>
            </a:r>
            <a:r>
              <a:rPr lang="en-US" dirty="0" err="1"/>
              <a:t>.css</a:t>
            </a:r>
            <a:r>
              <a:rPr lang="en-US" dirty="0" err="1">
                <a:solidFill>
                  <a:srgbClr val="FF0000"/>
                </a:solidFill>
              </a:rPr>
              <a:t>?v</a:t>
            </a:r>
            <a:r>
              <a:rPr lang="en-US" dirty="0">
                <a:solidFill>
                  <a:srgbClr val="FF0000"/>
                </a:solidFill>
              </a:rPr>
              <a:t>=1</a:t>
            </a:r>
            <a:r>
              <a:rPr lang="en-US" dirty="0"/>
              <a:t>"&gt;</a:t>
            </a:r>
            <a:endParaRPr lang="fa-IR" dirty="0"/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css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style</a:t>
            </a:r>
            <a:r>
              <a:rPr lang="en-US" dirty="0" err="1"/>
              <a:t>.css</a:t>
            </a:r>
            <a:r>
              <a:rPr lang="en-US" dirty="0" err="1">
                <a:solidFill>
                  <a:srgbClr val="FF0000"/>
                </a:solidFill>
              </a:rPr>
              <a:t>?v</a:t>
            </a:r>
            <a:r>
              <a:rPr lang="en-US" dirty="0">
                <a:solidFill>
                  <a:srgbClr val="FF0000"/>
                </a:solidFill>
              </a:rPr>
              <a:t>=2 </a:t>
            </a:r>
            <a:r>
              <a:rPr lang="en-US" dirty="0"/>
              <a:t>"&gt;</a:t>
            </a:r>
          </a:p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css</a:t>
            </a:r>
            <a:r>
              <a:rPr lang="en-US" dirty="0"/>
              <a:t>/</a:t>
            </a:r>
            <a:r>
              <a:rPr lang="en-US" dirty="0" err="1">
                <a:solidFill>
                  <a:srgbClr val="FF0000"/>
                </a:solidFill>
              </a:rPr>
              <a:t>style</a:t>
            </a:r>
            <a:r>
              <a:rPr lang="en-US" dirty="0" err="1"/>
              <a:t>.css</a:t>
            </a:r>
            <a:r>
              <a:rPr lang="en-US" dirty="0" err="1">
                <a:solidFill>
                  <a:srgbClr val="FF0000"/>
                </a:solidFill>
              </a:rPr>
              <a:t>?v</a:t>
            </a:r>
            <a:r>
              <a:rPr lang="en-US" dirty="0">
                <a:solidFill>
                  <a:srgbClr val="FF0000"/>
                </a:solidFill>
              </a:rPr>
              <a:t>=3 </a:t>
            </a:r>
            <a:r>
              <a:rPr lang="en-US" dirty="0"/>
              <a:t>"&gt;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547894-F20C-D0FC-07FF-5A28A7EB39D3}"/>
              </a:ext>
            </a:extLst>
          </p:cNvPr>
          <p:cNvSpPr/>
          <p:nvPr/>
        </p:nvSpPr>
        <p:spPr>
          <a:xfrm>
            <a:off x="1037301" y="4975880"/>
            <a:ext cx="10117393" cy="84557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="stylesheet" </a:t>
            </a:r>
            <a:r>
              <a:rPr lang="en-US" dirty="0" err="1"/>
              <a:t>href</a:t>
            </a:r>
            <a:r>
              <a:rPr lang="en-US" dirty="0"/>
              <a:t>="/</a:t>
            </a:r>
            <a:r>
              <a:rPr lang="en-US" dirty="0" err="1"/>
              <a:t>dist</a:t>
            </a:r>
            <a:r>
              <a:rPr lang="en-US" dirty="0"/>
              <a:t>/</a:t>
            </a:r>
            <a:r>
              <a:rPr lang="en-US" dirty="0" err="1"/>
              <a:t>css</a:t>
            </a:r>
            <a:r>
              <a:rPr lang="en-US" dirty="0"/>
              <a:t>/style.css" </a:t>
            </a:r>
            <a:r>
              <a:rPr lang="en-US" dirty="0">
                <a:solidFill>
                  <a:srgbClr val="FF0000"/>
                </a:solidFill>
              </a:rPr>
              <a:t>asp-append-version="true"</a:t>
            </a:r>
            <a:r>
              <a:rPr lang="en-US" dirty="0"/>
              <a:t>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087573-6FFD-3D35-0913-0AEEBA39E1F1}"/>
              </a:ext>
            </a:extLst>
          </p:cNvPr>
          <p:cNvSpPr txBox="1"/>
          <p:nvPr/>
        </p:nvSpPr>
        <p:spPr>
          <a:xfrm>
            <a:off x="801753" y="3649404"/>
            <a:ext cx="105884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به این راه کار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Cache Busting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گفته میشود که در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ASP.NET CORE</a:t>
            </a: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توسط یک تکه کد میتوانیم به صورت خودکار هر وقت پروژه ما بیلد میشود یک ورژن یکتا ایجاد کنیم.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03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8ABF2A-549B-3D34-7089-F16521FF0127}"/>
              </a:ext>
            </a:extLst>
          </p:cNvPr>
          <p:cNvSpPr/>
          <p:nvPr/>
        </p:nvSpPr>
        <p:spPr>
          <a:xfrm>
            <a:off x="3895530" y="1332546"/>
            <a:ext cx="4400940" cy="1292667"/>
          </a:xfrm>
          <a:prstGeom prst="rect">
            <a:avLst/>
          </a:prstGeom>
          <a:solidFill>
            <a:srgbClr val="EDBC7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A15F3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COOKIE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700C0D-A65B-0F9B-82E7-6C68560A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9" y="2710279"/>
            <a:ext cx="4003387" cy="3869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D9CBB4-97DF-8423-5EF4-373C34FCC0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75" y="3370684"/>
            <a:ext cx="354785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>
            <a:off x="4774338" y="762170"/>
            <a:ext cx="3046446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سناریو لاگین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98168-BFA4-7229-01E9-77735DA03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856" y="2319464"/>
            <a:ext cx="2451841" cy="240049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AC426B3-26B3-A58A-A7FE-2278AE455708}"/>
              </a:ext>
            </a:extLst>
          </p:cNvPr>
          <p:cNvSpPr/>
          <p:nvPr/>
        </p:nvSpPr>
        <p:spPr>
          <a:xfrm>
            <a:off x="3588774" y="3519712"/>
            <a:ext cx="5417574" cy="403514"/>
          </a:xfrm>
          <a:prstGeom prst="rightArrow">
            <a:avLst/>
          </a:prstGeom>
          <a:solidFill>
            <a:srgbClr val="4F6B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91EA1-730A-4892-CE9D-98FEAF33F604}"/>
              </a:ext>
            </a:extLst>
          </p:cNvPr>
          <p:cNvSpPr txBox="1"/>
          <p:nvPr/>
        </p:nvSpPr>
        <p:spPr>
          <a:xfrm>
            <a:off x="4474170" y="2910862"/>
            <a:ext cx="3479636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اقدام به لاگین کردن</a:t>
            </a:r>
            <a:endParaRPr lang="en-US" sz="20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8CA6FF-C230-5F6E-B3F7-E6A1A42A5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" y="1604867"/>
            <a:ext cx="3829689" cy="38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2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6CF050-D393-FF00-90C9-94AB3DF6F5BA}"/>
              </a:ext>
            </a:extLst>
          </p:cNvPr>
          <p:cNvSpPr/>
          <p:nvPr/>
        </p:nvSpPr>
        <p:spPr>
          <a:xfrm>
            <a:off x="4798808" y="490083"/>
            <a:ext cx="3046446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سناریو لاگین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98168-BFA4-7229-01E9-77735DA03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10" y="1917107"/>
            <a:ext cx="3575831" cy="35009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776293-2198-65E7-05CE-9367C062DA43}"/>
              </a:ext>
            </a:extLst>
          </p:cNvPr>
          <p:cNvSpPr/>
          <p:nvPr/>
        </p:nvSpPr>
        <p:spPr>
          <a:xfrm>
            <a:off x="10756291" y="2311570"/>
            <a:ext cx="944096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95914-E77F-EF2E-1A49-2079E6F9E3DF}"/>
              </a:ext>
            </a:extLst>
          </p:cNvPr>
          <p:cNvSpPr/>
          <p:nvPr/>
        </p:nvSpPr>
        <p:spPr>
          <a:xfrm>
            <a:off x="4709652" y="2311570"/>
            <a:ext cx="5830530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برسی موفقیت آمیز بودن لاگین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79E898-A229-5929-44F8-9F937A8EA443}"/>
              </a:ext>
            </a:extLst>
          </p:cNvPr>
          <p:cNvSpPr/>
          <p:nvPr/>
        </p:nvSpPr>
        <p:spPr>
          <a:xfrm>
            <a:off x="10756291" y="3254488"/>
            <a:ext cx="944096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C18E9E-8740-425E-9828-664C5F577D7C}"/>
              </a:ext>
            </a:extLst>
          </p:cNvPr>
          <p:cNvSpPr/>
          <p:nvPr/>
        </p:nvSpPr>
        <p:spPr>
          <a:xfrm>
            <a:off x="4709652" y="3254488"/>
            <a:ext cx="5830530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 ایجاد یک کد منحصر به فرد برای کاربر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6E71F-9BA0-A6A0-DC67-87989D9483E9}"/>
              </a:ext>
            </a:extLst>
          </p:cNvPr>
          <p:cNvSpPr/>
          <p:nvPr/>
        </p:nvSpPr>
        <p:spPr>
          <a:xfrm>
            <a:off x="10756291" y="4197405"/>
            <a:ext cx="944096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14A687-4165-D551-9F28-9372C38C4CF3}"/>
              </a:ext>
            </a:extLst>
          </p:cNvPr>
          <p:cNvSpPr/>
          <p:nvPr/>
        </p:nvSpPr>
        <p:spPr>
          <a:xfrm>
            <a:off x="4709652" y="4197405"/>
            <a:ext cx="5830530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ذخیره این کد در دیتابیس خود</a:t>
            </a:r>
            <a:endParaRPr lang="en-US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93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98168-BFA4-7229-01E9-77735DA03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6" y="2228753"/>
            <a:ext cx="2451841" cy="240049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AC426B3-26B3-A58A-A7FE-2278AE455708}"/>
              </a:ext>
            </a:extLst>
          </p:cNvPr>
          <p:cNvSpPr/>
          <p:nvPr/>
        </p:nvSpPr>
        <p:spPr>
          <a:xfrm rot="10800000">
            <a:off x="3569111" y="3227244"/>
            <a:ext cx="5171768" cy="403514"/>
          </a:xfrm>
          <a:prstGeom prst="rightArrow">
            <a:avLst/>
          </a:prstGeom>
          <a:solidFill>
            <a:srgbClr val="4F6B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A346C8-BC26-4AA6-4129-EC7C60D4874C}"/>
              </a:ext>
            </a:extLst>
          </p:cNvPr>
          <p:cNvSpPr/>
          <p:nvPr/>
        </p:nvSpPr>
        <p:spPr>
          <a:xfrm>
            <a:off x="11037192" y="166675"/>
            <a:ext cx="944096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E5E22-9DFD-C6D5-BF22-B1B306EBF38D}"/>
              </a:ext>
            </a:extLst>
          </p:cNvPr>
          <p:cNvSpPr/>
          <p:nvPr/>
        </p:nvSpPr>
        <p:spPr>
          <a:xfrm>
            <a:off x="4990553" y="166675"/>
            <a:ext cx="5830530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کد را روی یک کوکی مینویسد و به مرورگر ارسال میکند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5F4A4-3A04-C2B9-CBE5-C4BECDBC6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66" y="2884381"/>
            <a:ext cx="1094848" cy="1094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11A8EA-22FA-DD61-F135-E76277ADE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6" y="1312399"/>
            <a:ext cx="3829689" cy="382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28776 -0.0011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D98168-BFA4-7229-01E9-77735DA03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825" y="4057553"/>
            <a:ext cx="2451841" cy="240049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AC426B3-26B3-A58A-A7FE-2278AE455708}"/>
              </a:ext>
            </a:extLst>
          </p:cNvPr>
          <p:cNvSpPr/>
          <p:nvPr/>
        </p:nvSpPr>
        <p:spPr>
          <a:xfrm>
            <a:off x="3569110" y="5056044"/>
            <a:ext cx="5171768" cy="403514"/>
          </a:xfrm>
          <a:prstGeom prst="rightArrow">
            <a:avLst/>
          </a:prstGeom>
          <a:solidFill>
            <a:srgbClr val="4F6BF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3E5E22-9DFD-C6D5-BF22-B1B306EBF38D}"/>
              </a:ext>
            </a:extLst>
          </p:cNvPr>
          <p:cNvSpPr/>
          <p:nvPr/>
        </p:nvSpPr>
        <p:spPr>
          <a:xfrm>
            <a:off x="2871382" y="558595"/>
            <a:ext cx="6449235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در درخواست های بعدی مرورگر کوکی را به صورت خودکار به سمت سرور ارسال میکند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35F4A4-3A04-C2B9-CBE5-C4BECDBC6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64" y="4710375"/>
            <a:ext cx="1094848" cy="1094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11A8EA-22FA-DD61-F135-E76277ADE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5" y="3141199"/>
            <a:ext cx="3829689" cy="38296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2D79AE1-8BB1-F475-4416-4FA2C7AE9122}"/>
              </a:ext>
            </a:extLst>
          </p:cNvPr>
          <p:cNvSpPr/>
          <p:nvPr/>
        </p:nvSpPr>
        <p:spPr>
          <a:xfrm>
            <a:off x="2860241" y="1477911"/>
            <a:ext cx="6449235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سرور مقدار کوکی را با مقدار ذخیره شده در دیتابیس مقایسه میکند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2ABC8B-CE6F-633D-3CA8-86ABABAD8A3D}"/>
              </a:ext>
            </a:extLst>
          </p:cNvPr>
          <p:cNvSpPr/>
          <p:nvPr/>
        </p:nvSpPr>
        <p:spPr>
          <a:xfrm>
            <a:off x="2860241" y="2412173"/>
            <a:ext cx="6449235" cy="842697"/>
          </a:xfrm>
          <a:prstGeom prst="rect">
            <a:avLst/>
          </a:prstGeom>
          <a:solidFill>
            <a:srgbClr val="BA7C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fa-IR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اگر یکسان بود برای مرورگر مجوز دسترسی به اطلاعات را صادر میکند</a:t>
            </a:r>
          </a:p>
        </p:txBody>
      </p:sp>
    </p:spTree>
    <p:extLst>
      <p:ext uri="{BB962C8B-B14F-4D97-AF65-F5344CB8AC3E}">
        <p14:creationId xmlns:p14="http://schemas.microsoft.com/office/powerpoint/2010/main" val="271441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30625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F69F-BE8A-09C7-67E5-323195D7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DD30AD-25AC-F653-2A7E-552F9DE76AF6}"/>
              </a:ext>
            </a:extLst>
          </p:cNvPr>
          <p:cNvSpPr/>
          <p:nvPr/>
        </p:nvSpPr>
        <p:spPr>
          <a:xfrm>
            <a:off x="4198759" y="302150"/>
            <a:ext cx="3794477" cy="842697"/>
          </a:xfrm>
          <a:prstGeom prst="rect">
            <a:avLst/>
          </a:prstGeom>
          <a:solidFill>
            <a:srgbClr val="579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سبد خرید سمت کلاینت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0B77-8F88-D5EA-B32D-A724E3DFA9AD}"/>
              </a:ext>
            </a:extLst>
          </p:cNvPr>
          <p:cNvSpPr txBox="1"/>
          <p:nvPr/>
        </p:nvSpPr>
        <p:spPr>
          <a:xfrm>
            <a:off x="1475693" y="1654979"/>
            <a:ext cx="92406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اگر وارد یک فروشگاه اینترنتی بشوید و محصولاتی را به صفحه خرید خود اضافه کنید و از آن سایت خارج شوید.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74E44A-2676-2757-7D13-57F4462ED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72" y="2571750"/>
            <a:ext cx="76104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F69F-BE8A-09C7-67E5-323195D7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DD30AD-25AC-F653-2A7E-552F9DE76AF6}"/>
              </a:ext>
            </a:extLst>
          </p:cNvPr>
          <p:cNvSpPr/>
          <p:nvPr/>
        </p:nvSpPr>
        <p:spPr>
          <a:xfrm>
            <a:off x="4198759" y="302150"/>
            <a:ext cx="3794477" cy="842697"/>
          </a:xfrm>
          <a:prstGeom prst="rect">
            <a:avLst/>
          </a:prstGeom>
          <a:solidFill>
            <a:srgbClr val="FF24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سبد خرید سمت کلاینت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0B77-8F88-D5EA-B32D-A724E3DFA9AD}"/>
              </a:ext>
            </a:extLst>
          </p:cNvPr>
          <p:cNvSpPr txBox="1"/>
          <p:nvPr/>
        </p:nvSpPr>
        <p:spPr>
          <a:xfrm>
            <a:off x="1475693" y="1654979"/>
            <a:ext cx="92406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بعد از چند روز مجدد وارد آن سایت شوید، متوجه میشوید محصولات شما هنوز در سبد خرید شما قرار دارد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2B6B3-C785-7CDC-0F87-5396C773A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56" y="3077496"/>
            <a:ext cx="4745887" cy="355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EF69F-BE8A-09C7-67E5-323195D7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DD30AD-25AC-F653-2A7E-552F9DE76AF6}"/>
              </a:ext>
            </a:extLst>
          </p:cNvPr>
          <p:cNvSpPr/>
          <p:nvPr/>
        </p:nvSpPr>
        <p:spPr>
          <a:xfrm>
            <a:off x="4198759" y="302150"/>
            <a:ext cx="3794477" cy="842697"/>
          </a:xfrm>
          <a:prstGeom prst="rect">
            <a:avLst/>
          </a:prstGeom>
          <a:solidFill>
            <a:srgbClr val="07473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B Bardiya" panose="00000400000000000000" pitchFamily="2" charset="-78"/>
              </a:rPr>
              <a:t>سبد خرید سمت کلاینت</a:t>
            </a:r>
            <a:endParaRPr lang="en-US" sz="2800" b="1" dirty="0">
              <a:latin typeface="Aharoni" panose="02010803020104030203" pitchFamily="2" charset="-79"/>
              <a:cs typeface="B Bardiya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40B77-8F88-D5EA-B32D-A724E3DFA9AD}"/>
              </a:ext>
            </a:extLst>
          </p:cNvPr>
          <p:cNvSpPr txBox="1"/>
          <p:nvPr/>
        </p:nvSpPr>
        <p:spPr>
          <a:xfrm>
            <a:off x="1475693" y="1654979"/>
            <a:ext cx="924061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schemeClr val="bg1">
                    <a:lumMod val="95000"/>
                  </a:schemeClr>
                </a:solidFill>
                <a:cs typeface="B Bardiya" panose="00000400000000000000" pitchFamily="2" charset="-78"/>
              </a:rPr>
              <a:t>این سایت ها سبد خرید را در کوکی مرورگر ذخیره میکنند. و بعد از بازگشت شما به سایت اطلاعات را از کوکی میخوانند و در سبد خرید نمایش میدهند.</a:t>
            </a:r>
            <a:endParaRPr lang="en-US" sz="2400" b="1" dirty="0">
              <a:solidFill>
                <a:schemeClr val="bg1">
                  <a:lumMod val="95000"/>
                </a:schemeClr>
              </a:solidFill>
              <a:cs typeface="B Bardiya" panose="000004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90F9D-A847-1D25-B928-724202817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38" y="3220951"/>
            <a:ext cx="2921717" cy="31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584</Words>
  <Application>Microsoft Office PowerPoint</Application>
  <PresentationFormat>Widescreen</PresentationFormat>
  <Paragraphs>59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B Bardiya</vt:lpstr>
      <vt:lpstr>Calibri</vt:lpstr>
      <vt:lpstr>Calibri Light</vt:lpstr>
      <vt:lpstr>Franklin Gothic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ahadia</dc:creator>
  <cp:lastModifiedBy>mohammadreza ahadia</cp:lastModifiedBy>
  <cp:revision>38</cp:revision>
  <dcterms:created xsi:type="dcterms:W3CDTF">2024-01-09T17:28:47Z</dcterms:created>
  <dcterms:modified xsi:type="dcterms:W3CDTF">2024-03-26T20:34:16Z</dcterms:modified>
</cp:coreProperties>
</file>