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58" r:id="rId4"/>
    <p:sldId id="290" r:id="rId5"/>
    <p:sldId id="291" r:id="rId6"/>
    <p:sldId id="292" r:id="rId7"/>
    <p:sldId id="301" r:id="rId8"/>
    <p:sldId id="302" r:id="rId9"/>
    <p:sldId id="303" r:id="rId10"/>
    <p:sldId id="304" r:id="rId11"/>
    <p:sldId id="305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00"/>
    <a:srgbClr val="222222"/>
    <a:srgbClr val="2488FF"/>
    <a:srgbClr val="FFD378"/>
    <a:srgbClr val="F6F7FC"/>
    <a:srgbClr val="49A3FE"/>
    <a:srgbClr val="36828F"/>
    <a:srgbClr val="4CC3F7"/>
    <a:srgbClr val="579FFF"/>
    <a:srgbClr val="FFB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A6CA-0CB2-4E13-AF18-FF7AE461E7A6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EBAD-EE21-4605-9048-9078E668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4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01F3-349C-5E47-09F1-2815798A0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8441B-2CF6-0590-EEF7-E200A98D8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08FF3-3E72-79A2-076F-A1FA16CC3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D3E68-EF0C-3595-6658-67663F20E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5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F8D6C-E655-E6CC-F050-CC054FB8C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BC8A96-229D-CD60-E7FA-2EA310EAF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B59207-7D89-7067-9366-583F41388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C5CB4-446C-584C-B9A0-8C57FC51F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7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DF87F-585F-D991-3336-541F510D9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C3F3D3-BF60-7433-3C8E-CF551D5C8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D04618-D2C9-52CC-4C83-1F716C198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D7C14-B3CE-354C-6EEA-3D49D0688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01F3-349C-5E47-09F1-2815798A0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8441B-2CF6-0590-EEF7-E200A98D8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08FF3-3E72-79A2-076F-A1FA16CC3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D3E68-EF0C-3595-6658-67663F20E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01F3-349C-5E47-09F1-2815798A0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8441B-2CF6-0590-EEF7-E200A98D8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08FF3-3E72-79A2-076F-A1FA16CC3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D3E68-EF0C-3595-6658-67663F20E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3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01F3-349C-5E47-09F1-2815798A0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8441B-2CF6-0590-EEF7-E200A98D8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08FF3-3E72-79A2-076F-A1FA16CC3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D3E68-EF0C-3595-6658-67663F20E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5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01F3-349C-5E47-09F1-2815798A0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8441B-2CF6-0590-EEF7-E200A98D8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08FF3-3E72-79A2-076F-A1FA16CC3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D3E68-EF0C-3595-6658-67663F20E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54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01F3-349C-5E47-09F1-2815798A0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8441B-2CF6-0590-EEF7-E200A98D8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08FF3-3E72-79A2-076F-A1FA16CC3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D3E68-EF0C-3595-6658-67663F20E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25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01F3-349C-5E47-09F1-2815798A0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8441B-2CF6-0590-EEF7-E200A98D8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08FF3-3E72-79A2-076F-A1FA16CC3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D3E68-EF0C-3595-6658-67663F20E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2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FA14-4A58-E68E-3B41-187CF1B6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59421-A577-62CA-1440-8E141B1C9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0332-EB64-8F37-A664-38FFD705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2D0B-9510-11DC-ED05-9929ECBF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3AF2-6EC0-8D24-8358-AAB60D08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FE9D-8B42-737A-DB84-7C6660B6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291DF-2479-3E54-80AB-766FF8D64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695BA-4B86-73DE-2D4D-4AE18191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B0304-A8F8-8501-9CFC-A938F023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BE917-7E52-1BF8-B9E5-10820C1E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C3231-A6C8-F1A5-911C-F9C86680E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41F05-46FE-3C7A-C8BF-7844666F9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F75B8-3F10-AA64-C852-2A069A43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B9F2C-03E6-57DC-B098-DA5823B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0AFB-BC72-8065-6080-FDF8FC52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3D30-0D03-6B1A-5564-74567CAC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0691-C528-E005-4F14-43C5E4A1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2094-9E0C-879B-315F-CA55BB01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AEA2-A932-7C92-975B-CBC78521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E4816-D2F6-0396-7886-2BBAF38A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7FD1-CB33-977B-E6A0-387613FD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0C27B-6DB3-E558-2ECB-D7C1EC4D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77E1-9E41-436E-9A61-45C13468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71106-75C9-C7D5-46F7-6EBC833F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7076-1BDB-4683-0A90-1ADD89B7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1079-1799-283C-743D-C66B1720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3F52E-3CFE-5120-6F23-6BDECEB6B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F6A2B-5310-A51E-BDBA-3B6885EF0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9B722-9A63-B257-FFB4-B03B729C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C5341-9128-5FB0-5593-F48E7CB8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979BA-3380-9BB0-4FB6-C9062E9A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1AE9-0C37-2F10-04C2-382163A7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BB542-33DA-D8BC-0847-C9235F7A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CBCF2-050D-3776-D02B-1DA6BBA2C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27F1A-9194-E5A2-8B7F-2ECD1D5D8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3AF92-F050-AF03-3ACC-E4F13D36C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1627A-73B4-5419-8434-C68A3F7C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A9A49-E530-FC4B-DDCD-F036AA1F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4801-7518-0D98-5C3E-2113F91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D8FE-88F5-248A-C607-3AB0ED8C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7DBDF-3632-570C-C630-C300BF35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E1C33-3D1B-B972-E633-E4AE0B9F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93E25-9B9D-DD12-6739-3124D9B9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671D1-7E3A-51D1-73DA-888EFB41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63CAC-5800-372F-FA63-DD7BA25B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32C90-AC34-6429-1A27-1E890282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BDDB-851A-0528-34C3-991E271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C62B8-9A18-4F2C-A9F2-79AD67962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E54F7-DD94-2A60-906A-3A91DEEF5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0DF6F-D402-E49A-A9C9-A57CC45D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143E1-184A-5400-64E3-A9846C00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4DD4-C029-BF88-3A52-2E85BAFF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36F2-CF5F-0B8B-D597-F5DF6B2F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1C0C0-FB22-BDFD-5353-3D53C042F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EB9E0-AD94-B4EF-8640-90CFFFC2C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8B0BB-CA5C-CD8B-8D9E-1A75674D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A990C-01E5-CEBE-05D8-414DA7C9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ACB8B-DBA2-C3B3-2480-1561FD55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28B16-2EFE-16AD-388B-3B6981A2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99749-BBC3-1ECB-B4FB-676713B7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32744-02BC-E340-BCC5-26D6610E0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6247-59F0-4993-A61D-0CFDB50706E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76812-2F0F-076A-D58A-372475A47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2371-096F-7820-E656-F13458A1D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tower and red text&#10;&#10;Description automatically generated">
            <a:extLst>
              <a:ext uri="{FF2B5EF4-FFF2-40B4-BE49-F238E27FC236}">
                <a16:creationId xmlns:a16="http://schemas.microsoft.com/office/drawing/2014/main" id="{4764E22B-B296-6151-04D0-E168CF9C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78" y="887335"/>
            <a:ext cx="3727044" cy="37270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1D37FE-DDE6-0C1D-CF63-9973F19AF2C1}"/>
              </a:ext>
            </a:extLst>
          </p:cNvPr>
          <p:cNvSpPr txBox="1"/>
          <p:nvPr/>
        </p:nvSpPr>
        <p:spPr>
          <a:xfrm>
            <a:off x="4500724" y="3769901"/>
            <a:ext cx="3190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Tehran</a:t>
            </a:r>
            <a:r>
              <a:rPr lang="en-US" sz="4000" b="1" dirty="0" err="1">
                <a:solidFill>
                  <a:srgbClr val="E74C3C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IT</a:t>
            </a:r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.Net</a:t>
            </a:r>
            <a:endParaRPr lang="en-US" sz="4000" b="1" dirty="0">
              <a:solidFill>
                <a:srgbClr val="AAAAAA"/>
              </a:solidFill>
              <a:latin typeface="Franklin Gothic Heavy" panose="020F0502020204030204" pitchFamily="34" charset="0"/>
              <a:ea typeface="STHupo" panose="020B0503020204020204" pitchFamily="2" charset="-122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389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29151-2D79-F4FE-5762-80621F276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F2A023-C4DA-D1C7-5890-E0987B537F87}"/>
              </a:ext>
            </a:extLst>
          </p:cNvPr>
          <p:cNvSpPr/>
          <p:nvPr/>
        </p:nvSpPr>
        <p:spPr>
          <a:xfrm>
            <a:off x="9104672" y="1112036"/>
            <a:ext cx="2483869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Referer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AB258F-248C-3B88-02C8-48CD086E1BC1}"/>
              </a:ext>
            </a:extLst>
          </p:cNvPr>
          <p:cNvSpPr/>
          <p:nvPr/>
        </p:nvSpPr>
        <p:spPr>
          <a:xfrm>
            <a:off x="412956" y="1112035"/>
            <a:ext cx="8613058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آدرس صفحه وب قبلی را نمایش میدهد. یعنی مشخص میکند، از چه صفحه و یا لینکی به این صفحه آمده ایم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B0BB2B-7E24-C00E-4F2B-707FE3F024AD}"/>
              </a:ext>
            </a:extLst>
          </p:cNvPr>
          <p:cNvSpPr/>
          <p:nvPr/>
        </p:nvSpPr>
        <p:spPr>
          <a:xfrm>
            <a:off x="9104672" y="2054954"/>
            <a:ext cx="2483869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User-Agent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B80A6E-AECF-EED3-0477-8F7CBAE3F577}"/>
              </a:ext>
            </a:extLst>
          </p:cNvPr>
          <p:cNvSpPr/>
          <p:nvPr/>
        </p:nvSpPr>
        <p:spPr>
          <a:xfrm>
            <a:off x="412956" y="2054953"/>
            <a:ext cx="8613058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نام مرورگر، ورژن مرورگر، نام سیستم عامل و .. را مشخص میکند و به سرور ارسال میکند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904286-3929-9408-D7C6-7C5088AF5E1D}"/>
              </a:ext>
            </a:extLst>
          </p:cNvPr>
          <p:cNvSpPr/>
          <p:nvPr/>
        </p:nvSpPr>
        <p:spPr>
          <a:xfrm>
            <a:off x="9104671" y="169118"/>
            <a:ext cx="2483869" cy="84269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Request headers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72FDC-5754-2BE8-A571-95EAF021A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6" y="3247181"/>
            <a:ext cx="11175584" cy="293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10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29151-2D79-F4FE-5762-80621F276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F2A023-C4DA-D1C7-5890-E0987B537F87}"/>
              </a:ext>
            </a:extLst>
          </p:cNvPr>
          <p:cNvSpPr/>
          <p:nvPr/>
        </p:nvSpPr>
        <p:spPr>
          <a:xfrm>
            <a:off x="9104672" y="1112036"/>
            <a:ext cx="2483869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Content-Encoding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AB258F-248C-3B88-02C8-48CD086E1BC1}"/>
              </a:ext>
            </a:extLst>
          </p:cNvPr>
          <p:cNvSpPr/>
          <p:nvPr/>
        </p:nvSpPr>
        <p:spPr>
          <a:xfrm>
            <a:off x="412956" y="1112035"/>
            <a:ext cx="8613058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نوع الگوریتم فشرده سازی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B0BB2B-7E24-C00E-4F2B-707FE3F024AD}"/>
              </a:ext>
            </a:extLst>
          </p:cNvPr>
          <p:cNvSpPr/>
          <p:nvPr/>
        </p:nvSpPr>
        <p:spPr>
          <a:xfrm>
            <a:off x="9104672" y="2054954"/>
            <a:ext cx="2483869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Content-Length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B80A6E-AECF-EED3-0477-8F7CBAE3F577}"/>
              </a:ext>
            </a:extLst>
          </p:cNvPr>
          <p:cNvSpPr/>
          <p:nvPr/>
        </p:nvSpPr>
        <p:spPr>
          <a:xfrm>
            <a:off x="412956" y="2054953"/>
            <a:ext cx="8613058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سایز منبع را به صورت یک عدد اعشاری با واحد بایت مشخص میکند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904286-3929-9408-D7C6-7C5088AF5E1D}"/>
              </a:ext>
            </a:extLst>
          </p:cNvPr>
          <p:cNvSpPr/>
          <p:nvPr/>
        </p:nvSpPr>
        <p:spPr>
          <a:xfrm>
            <a:off x="9104671" y="169118"/>
            <a:ext cx="2483869" cy="84269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Response headers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C98FCB-24EB-477F-74A5-EEE46B73B05F}"/>
              </a:ext>
            </a:extLst>
          </p:cNvPr>
          <p:cNvSpPr/>
          <p:nvPr/>
        </p:nvSpPr>
        <p:spPr>
          <a:xfrm>
            <a:off x="9104672" y="2997872"/>
            <a:ext cx="2483869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Content-Type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B7735-7D68-CAD6-EFCA-536E0477E11E}"/>
              </a:ext>
            </a:extLst>
          </p:cNvPr>
          <p:cNvSpPr/>
          <p:nvPr/>
        </p:nvSpPr>
        <p:spPr>
          <a:xfrm>
            <a:off x="412956" y="2997871"/>
            <a:ext cx="8613058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فرمت منبع را نشان می دهد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1D7487-86B2-E41C-EBC7-6D1F4B76129E}"/>
              </a:ext>
            </a:extLst>
          </p:cNvPr>
          <p:cNvSpPr/>
          <p:nvPr/>
        </p:nvSpPr>
        <p:spPr>
          <a:xfrm>
            <a:off x="9104672" y="3940790"/>
            <a:ext cx="2483869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Date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55882-E144-7B93-520C-E49771D734FD}"/>
              </a:ext>
            </a:extLst>
          </p:cNvPr>
          <p:cNvSpPr/>
          <p:nvPr/>
        </p:nvSpPr>
        <p:spPr>
          <a:xfrm>
            <a:off x="412956" y="3940789"/>
            <a:ext cx="8613058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تاریخ و زمانی ارسال پیام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AE447F-18C3-1829-35D1-0C158A863195}"/>
              </a:ext>
            </a:extLst>
          </p:cNvPr>
          <p:cNvSpPr/>
          <p:nvPr/>
        </p:nvSpPr>
        <p:spPr>
          <a:xfrm>
            <a:off x="9104671" y="4883708"/>
            <a:ext cx="2483869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Expires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A58971-6FEA-88E0-5007-7AFF7E5180D5}"/>
              </a:ext>
            </a:extLst>
          </p:cNvPr>
          <p:cNvSpPr/>
          <p:nvPr/>
        </p:nvSpPr>
        <p:spPr>
          <a:xfrm>
            <a:off x="412955" y="4883707"/>
            <a:ext cx="8613058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حاوی تاریخ و زمانی است که پیام باطل میشود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53B968-CE65-99E5-30BB-C44274A31808}"/>
              </a:ext>
            </a:extLst>
          </p:cNvPr>
          <p:cNvSpPr/>
          <p:nvPr/>
        </p:nvSpPr>
        <p:spPr>
          <a:xfrm>
            <a:off x="9104671" y="5826626"/>
            <a:ext cx="2483869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Server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953126-EF17-F16F-B639-DBF28F3867A7}"/>
              </a:ext>
            </a:extLst>
          </p:cNvPr>
          <p:cNvSpPr/>
          <p:nvPr/>
        </p:nvSpPr>
        <p:spPr>
          <a:xfrm>
            <a:off x="412955" y="5826625"/>
            <a:ext cx="8613058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حاوی اطلاعاتی در مورد نرم افزار مورد استفاده توسط سرور میباشد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55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29151-2D79-F4FE-5762-80621F276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3904286-3929-9408-D7C6-7C5088AF5E1D}"/>
              </a:ext>
            </a:extLst>
          </p:cNvPr>
          <p:cNvSpPr/>
          <p:nvPr/>
        </p:nvSpPr>
        <p:spPr>
          <a:xfrm>
            <a:off x="9104671" y="169118"/>
            <a:ext cx="2483869" cy="84269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Response headers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112987-5326-107B-6E59-146DE0DCF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45" y="1734236"/>
            <a:ext cx="9969910" cy="31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9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8ABF2A-549B-3D34-7089-F16521FF0127}"/>
              </a:ext>
            </a:extLst>
          </p:cNvPr>
          <p:cNvSpPr/>
          <p:nvPr/>
        </p:nvSpPr>
        <p:spPr>
          <a:xfrm>
            <a:off x="3895530" y="2600908"/>
            <a:ext cx="4400940" cy="16561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HTTP HEADERS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58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6CF050-D393-FF00-90C9-94AB3DF6F5BA}"/>
              </a:ext>
            </a:extLst>
          </p:cNvPr>
          <p:cNvSpPr/>
          <p:nvPr/>
        </p:nvSpPr>
        <p:spPr>
          <a:xfrm>
            <a:off x="4572777" y="438002"/>
            <a:ext cx="3046446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>
                <a:latin typeface="Aharoni" panose="02010803020104030203" pitchFamily="2" charset="-79"/>
                <a:cs typeface="B Bardiya" panose="00000400000000000000" pitchFamily="2" charset="-78"/>
              </a:rPr>
              <a:t>HTTP HEADERS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6CFBC-4D45-BA96-6E2B-02423FE6BDC0}"/>
              </a:ext>
            </a:extLst>
          </p:cNvPr>
          <p:cNvSpPr txBox="1"/>
          <p:nvPr/>
        </p:nvSpPr>
        <p:spPr>
          <a:xfrm>
            <a:off x="950659" y="1565652"/>
            <a:ext cx="1029068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هر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Request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یا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Response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پروتکل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HTTP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rgbClr val="36828F"/>
                </a:solidFill>
                <a:cs typeface="B Bardiya" panose="00000400000000000000" pitchFamily="2" charset="-78"/>
              </a:rPr>
              <a:t>یک فیلد </a:t>
            </a:r>
            <a:r>
              <a:rPr lang="en-US" sz="2400" b="1" dirty="0">
                <a:solidFill>
                  <a:srgbClr val="36828F"/>
                </a:solidFill>
                <a:cs typeface="B Bardiya" panose="00000400000000000000" pitchFamily="2" charset="-78"/>
              </a:rPr>
              <a:t>HTTP Header </a:t>
            </a:r>
            <a:r>
              <a:rPr lang="fa-IR" sz="2400" b="1" dirty="0">
                <a:solidFill>
                  <a:srgbClr val="36828F"/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دارد، که اطلاعات و متادیتای اضافی در مورد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Request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یا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Response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را برای ما منتقل می‌کند.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934CA-3BB5-3033-6A7E-D3115ACA1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2" y="3622661"/>
            <a:ext cx="1940936" cy="1940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28C4FF-86DD-7F75-0023-7C7C83242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73" y="3666651"/>
            <a:ext cx="1883512" cy="184406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29334DA-5BC3-3FD0-9A3A-40570922C0FF}"/>
              </a:ext>
            </a:extLst>
          </p:cNvPr>
          <p:cNvSpPr/>
          <p:nvPr/>
        </p:nvSpPr>
        <p:spPr>
          <a:xfrm>
            <a:off x="2346157" y="4202490"/>
            <a:ext cx="7256939" cy="403514"/>
          </a:xfrm>
          <a:prstGeom prst="rightArrow">
            <a:avLst/>
          </a:prstGeom>
          <a:solidFill>
            <a:srgbClr val="3682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C4500-B405-B1F4-A570-1C3BC8293FA4}"/>
              </a:ext>
            </a:extLst>
          </p:cNvPr>
          <p:cNvSpPr txBox="1"/>
          <p:nvPr/>
        </p:nvSpPr>
        <p:spPr>
          <a:xfrm>
            <a:off x="2314008" y="3717886"/>
            <a:ext cx="366061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Request + </a:t>
            </a:r>
            <a:r>
              <a:rPr lang="en-US" sz="2000" b="1" dirty="0">
                <a:solidFill>
                  <a:srgbClr val="36828F"/>
                </a:solidFill>
                <a:cs typeface="B Bardiya" panose="00000400000000000000" pitchFamily="2" charset="-78"/>
              </a:rPr>
              <a:t>Request headers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A0A830B-1CF7-15C2-6DFA-EDF269372112}"/>
              </a:ext>
            </a:extLst>
          </p:cNvPr>
          <p:cNvSpPr/>
          <p:nvPr/>
        </p:nvSpPr>
        <p:spPr>
          <a:xfrm rot="10800000">
            <a:off x="2316660" y="4670307"/>
            <a:ext cx="7256939" cy="403514"/>
          </a:xfrm>
          <a:prstGeom prst="rightArrow">
            <a:avLst/>
          </a:prstGeom>
          <a:solidFill>
            <a:srgbClr val="3682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5DBD1-46F7-8ACD-C700-ACB7F5C79D49}"/>
              </a:ext>
            </a:extLst>
          </p:cNvPr>
          <p:cNvSpPr txBox="1"/>
          <p:nvPr/>
        </p:nvSpPr>
        <p:spPr>
          <a:xfrm>
            <a:off x="5003497" y="4995191"/>
            <a:ext cx="4570102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Response + </a:t>
            </a:r>
            <a:r>
              <a:rPr lang="en-US" sz="2000" b="1" dirty="0">
                <a:solidFill>
                  <a:srgbClr val="36828F"/>
                </a:solidFill>
                <a:cs typeface="B Bardiya" panose="00000400000000000000" pitchFamily="2" charset="-78"/>
              </a:rPr>
              <a:t>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39223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EF69F-BE8A-09C7-67E5-323195D7A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DD30AD-25AC-F653-2A7E-552F9DE76AF6}"/>
              </a:ext>
            </a:extLst>
          </p:cNvPr>
          <p:cNvSpPr/>
          <p:nvPr/>
        </p:nvSpPr>
        <p:spPr>
          <a:xfrm>
            <a:off x="4572775" y="189665"/>
            <a:ext cx="3046446" cy="842697"/>
          </a:xfrm>
          <a:prstGeom prst="rect">
            <a:avLst/>
          </a:prstGeom>
          <a:solidFill>
            <a:srgbClr val="579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>
                <a:latin typeface="Aharoni" panose="02010803020104030203" pitchFamily="2" charset="-79"/>
                <a:cs typeface="B Bardiya" panose="00000400000000000000" pitchFamily="2" charset="-78"/>
              </a:rPr>
              <a:t>HTTP HEADERS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40B77-8F88-D5EA-B32D-A724E3DFA9AD}"/>
              </a:ext>
            </a:extLst>
          </p:cNvPr>
          <p:cNvSpPr txBox="1"/>
          <p:nvPr/>
        </p:nvSpPr>
        <p:spPr>
          <a:xfrm>
            <a:off x="2763291" y="1260364"/>
            <a:ext cx="666541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400" b="1" dirty="0">
                <a:solidFill>
                  <a:srgbClr val="579FFF"/>
                </a:solidFill>
                <a:cs typeface="B Bardiya" panose="00000400000000000000" pitchFamily="2" charset="-78"/>
              </a:rPr>
              <a:t>HTTP Header</a:t>
            </a:r>
            <a:r>
              <a:rPr lang="fa-IR" sz="2400" b="1" dirty="0">
                <a:solidFill>
                  <a:srgbClr val="579FFF"/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به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مرورگر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و سرور اجازه میدهند تا </a:t>
            </a:r>
            <a:r>
              <a:rPr lang="ar-SA" sz="2400" b="1" dirty="0">
                <a:solidFill>
                  <a:srgbClr val="FFBD5A"/>
                </a:solidFill>
                <a:cs typeface="B Bardiya" panose="00000400000000000000" pitchFamily="2" charset="-78"/>
              </a:rPr>
              <a:t>اطلاعات اضافه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شده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را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به صورت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>
                <a:solidFill>
                  <a:srgbClr val="FFBD5A"/>
                </a:solidFill>
                <a:cs typeface="B Bardiya" panose="00000400000000000000" pitchFamily="2" charset="-78"/>
              </a:rPr>
              <a:t>Request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یا</a:t>
            </a:r>
            <a:r>
              <a:rPr lang="en-US" sz="2400" b="1" dirty="0">
                <a:solidFill>
                  <a:srgbClr val="FFBD5A"/>
                </a:solidFill>
                <a:cs typeface="B Bardiya" panose="00000400000000000000" pitchFamily="2" charset="-78"/>
              </a:rPr>
              <a:t>Response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</a:t>
            </a:r>
            <a:r>
              <a:rPr lang="en-US" sz="2400" b="1" dirty="0">
                <a:solidFill>
                  <a:srgbClr val="579FFF"/>
                </a:solidFill>
                <a:cs typeface="B Bardiya" panose="00000400000000000000" pitchFamily="2" charset="-78"/>
              </a:rPr>
              <a:t>HTTP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منتقل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کند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BB2F33-A676-6BB7-6BF5-4C664610B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31" y="2532662"/>
            <a:ext cx="4325338" cy="43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6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BA30B-14DD-6971-5FBE-659262B69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D347D-66E1-559A-DA60-2E5524C3A2E0}"/>
              </a:ext>
            </a:extLst>
          </p:cNvPr>
          <p:cNvSpPr/>
          <p:nvPr/>
        </p:nvSpPr>
        <p:spPr>
          <a:xfrm>
            <a:off x="8787901" y="1461606"/>
            <a:ext cx="3046446" cy="842697"/>
          </a:xfrm>
          <a:prstGeom prst="rect">
            <a:avLst/>
          </a:prstGeom>
          <a:solidFill>
            <a:srgbClr val="49A3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>
                <a:latin typeface="Aharoni" panose="02010803020104030203" pitchFamily="2" charset="-79"/>
                <a:cs typeface="B Bardiya" panose="00000400000000000000" pitchFamily="2" charset="-78"/>
              </a:rPr>
              <a:t>HTTP HEADERS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653FF-CA9F-2B28-FAFC-93F319ED8467}"/>
              </a:ext>
            </a:extLst>
          </p:cNvPr>
          <p:cNvSpPr txBox="1"/>
          <p:nvPr/>
        </p:nvSpPr>
        <p:spPr>
          <a:xfrm>
            <a:off x="5486399" y="2382961"/>
            <a:ext cx="6438417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هدرهای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HTTP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به عنوان بخشی از پروتکل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HTTP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عمل می‌کنند و در هر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Request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Response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ای که بین مرورگر و سرور رد و بدل می‌شود، حضور دارند. هدرها </a:t>
            </a:r>
            <a:r>
              <a:rPr lang="ar-SA" sz="2400" b="1" dirty="0">
                <a:solidFill>
                  <a:srgbClr val="FFD378"/>
                </a:solidFill>
                <a:cs typeface="B Bardiya" panose="00000400000000000000" pitchFamily="2" charset="-78"/>
              </a:rPr>
              <a:t>اطلاعاتی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را در مورد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Request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یا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Response،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مانند نوع </a:t>
            </a:r>
            <a:r>
              <a:rPr lang="ar-SA" sz="2400" b="1" dirty="0">
                <a:solidFill>
                  <a:srgbClr val="FFD378"/>
                </a:solidFill>
                <a:cs typeface="B Bardiya" panose="00000400000000000000" pitchFamily="2" charset="-78"/>
              </a:rPr>
              <a:t>محتوا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، </a:t>
            </a:r>
            <a:r>
              <a:rPr lang="ar-SA" sz="2400" b="1" dirty="0">
                <a:solidFill>
                  <a:srgbClr val="FFD378"/>
                </a:solidFill>
                <a:cs typeface="B Bardiya" panose="00000400000000000000" pitchFamily="2" charset="-78"/>
              </a:rPr>
              <a:t>زبان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، </a:t>
            </a:r>
            <a:r>
              <a:rPr lang="ar-SA" sz="2400" b="1" dirty="0">
                <a:solidFill>
                  <a:srgbClr val="FFD378"/>
                </a:solidFill>
                <a:cs typeface="B Bardiya" panose="00000400000000000000" pitchFamily="2" charset="-78"/>
              </a:rPr>
              <a:t>رمزگذاری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و دیگر جزئیات فنی ارائه می‌دهند.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2C83B-46D4-FA8E-C544-F8F0C9749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099" y="988142"/>
            <a:ext cx="6905266" cy="4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29151-2D79-F4FE-5762-80621F276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F0D27A-8FCE-E939-3BB3-D6B6E143EC87}"/>
              </a:ext>
            </a:extLst>
          </p:cNvPr>
          <p:cNvSpPr txBox="1"/>
          <p:nvPr/>
        </p:nvSpPr>
        <p:spPr>
          <a:xfrm>
            <a:off x="5161935" y="2713898"/>
            <a:ext cx="6458940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این اطلاعات به </a:t>
            </a:r>
            <a:r>
              <a:rPr lang="ar-SA" sz="2400" b="1" dirty="0">
                <a:solidFill>
                  <a:srgbClr val="2488FF"/>
                </a:solidFill>
                <a:cs typeface="B Bardiya" panose="00000400000000000000" pitchFamily="2" charset="-78"/>
              </a:rPr>
              <a:t>سرور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کمک می‌کنند تا درک بهتری </a:t>
            </a:r>
            <a:r>
              <a:rPr lang="ar-SA" sz="2400" b="1" dirty="0">
                <a:solidFill>
                  <a:srgbClr val="FFCD00"/>
                </a:solidFill>
                <a:cs typeface="B Bardiya" panose="00000400000000000000" pitchFamily="2" charset="-78"/>
              </a:rPr>
              <a:t>از نیازهای کلاینت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داشته باشد و </a:t>
            </a:r>
            <a:r>
              <a:rPr lang="ar-SA" sz="2400" b="1" dirty="0">
                <a:solidFill>
                  <a:srgbClr val="2488FF"/>
                </a:solidFill>
                <a:cs typeface="B Bardiya" panose="00000400000000000000" pitchFamily="2" charset="-78"/>
              </a:rPr>
              <a:t>پاسخ مناسبی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ارسال کند. به همین ترتیب، کلاینت می‌تواند از اطلاعات هدر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Response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برای </a:t>
            </a:r>
            <a:r>
              <a:rPr lang="ar-SA" sz="2400" b="1" dirty="0">
                <a:solidFill>
                  <a:srgbClr val="FFCD00"/>
                </a:solidFill>
                <a:cs typeface="B Bardiya" panose="00000400000000000000" pitchFamily="2" charset="-78"/>
              </a:rPr>
              <a:t>تنظیم نحوه نمایش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یا </a:t>
            </a:r>
            <a:r>
              <a:rPr lang="ar-SA" sz="2400" b="1" dirty="0">
                <a:solidFill>
                  <a:srgbClr val="FFCD00"/>
                </a:solidFill>
                <a:cs typeface="B Bardiya" panose="00000400000000000000" pitchFamily="2" charset="-78"/>
              </a:rPr>
              <a:t>پردازش داده‌ها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استفاده کند.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F63B2D-8BAD-8694-F20A-B7DCE132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130"/>
            <a:ext cx="4876190" cy="48761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3904286-3929-9408-D7C6-7C5088AF5E1D}"/>
              </a:ext>
            </a:extLst>
          </p:cNvPr>
          <p:cNvSpPr/>
          <p:nvPr/>
        </p:nvSpPr>
        <p:spPr>
          <a:xfrm>
            <a:off x="8534277" y="1658251"/>
            <a:ext cx="3046446" cy="842697"/>
          </a:xfrm>
          <a:prstGeom prst="rect">
            <a:avLst/>
          </a:prstGeom>
          <a:solidFill>
            <a:srgbClr val="2488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>
                <a:latin typeface="Aharoni" panose="02010803020104030203" pitchFamily="2" charset="-79"/>
                <a:cs typeface="B Bardiya" panose="00000400000000000000" pitchFamily="2" charset="-78"/>
              </a:rPr>
              <a:t>HTTP HEADERS</a:t>
            </a:r>
          </a:p>
        </p:txBody>
      </p:sp>
    </p:spTree>
    <p:extLst>
      <p:ext uri="{BB962C8B-B14F-4D97-AF65-F5344CB8AC3E}">
        <p14:creationId xmlns:p14="http://schemas.microsoft.com/office/powerpoint/2010/main" val="302071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29151-2D79-F4FE-5762-80621F276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F2A023-C4DA-D1C7-5890-E0987B537F87}"/>
              </a:ext>
            </a:extLst>
          </p:cNvPr>
          <p:cNvSpPr/>
          <p:nvPr/>
        </p:nvSpPr>
        <p:spPr>
          <a:xfrm>
            <a:off x="8308258" y="2213249"/>
            <a:ext cx="3309779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General headers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AB258F-248C-3B88-02C8-48CD086E1BC1}"/>
              </a:ext>
            </a:extLst>
          </p:cNvPr>
          <p:cNvSpPr/>
          <p:nvPr/>
        </p:nvSpPr>
        <p:spPr>
          <a:xfrm>
            <a:off x="442452" y="2213248"/>
            <a:ext cx="7737988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هم برای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Request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 هم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Response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مورد استفاده قرار می‌گیرند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B0BB2B-7E24-C00E-4F2B-707FE3F024AD}"/>
              </a:ext>
            </a:extLst>
          </p:cNvPr>
          <p:cNvSpPr/>
          <p:nvPr/>
        </p:nvSpPr>
        <p:spPr>
          <a:xfrm>
            <a:off x="8308258" y="3156167"/>
            <a:ext cx="3309779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Request headers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B80A6E-AECF-EED3-0477-8F7CBAE3F577}"/>
              </a:ext>
            </a:extLst>
          </p:cNvPr>
          <p:cNvSpPr/>
          <p:nvPr/>
        </p:nvSpPr>
        <p:spPr>
          <a:xfrm>
            <a:off x="442452" y="3156166"/>
            <a:ext cx="7737988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حاوی اطلاعات بیشتری در مورد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Request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های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کلاینت</a:t>
            </a:r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هستن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D0229D-1A8C-8987-49D9-73B2AD84C1F2}"/>
              </a:ext>
            </a:extLst>
          </p:cNvPr>
          <p:cNvSpPr/>
          <p:nvPr/>
        </p:nvSpPr>
        <p:spPr>
          <a:xfrm>
            <a:off x="8308258" y="4099084"/>
            <a:ext cx="3309779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Response headers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66650B-3FE4-BBD6-4155-4DCACF18BC41}"/>
              </a:ext>
            </a:extLst>
          </p:cNvPr>
          <p:cNvSpPr/>
          <p:nvPr/>
        </p:nvSpPr>
        <p:spPr>
          <a:xfrm>
            <a:off x="442452" y="4099083"/>
            <a:ext cx="7737988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حاوی اطلاعات بیشتری در مورد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Response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های سرور هستند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904286-3929-9408-D7C6-7C5088AF5E1D}"/>
              </a:ext>
            </a:extLst>
          </p:cNvPr>
          <p:cNvSpPr/>
          <p:nvPr/>
        </p:nvSpPr>
        <p:spPr>
          <a:xfrm>
            <a:off x="8308257" y="1270331"/>
            <a:ext cx="3309779" cy="84269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>
                <a:latin typeface="Aharoni" panose="02010803020104030203" pitchFamily="2" charset="-79"/>
                <a:cs typeface="B Bardiya" panose="00000400000000000000" pitchFamily="2" charset="-78"/>
              </a:rPr>
              <a:t>HTTP Headers</a:t>
            </a:r>
          </a:p>
        </p:txBody>
      </p:sp>
    </p:spTree>
    <p:extLst>
      <p:ext uri="{BB962C8B-B14F-4D97-AF65-F5344CB8AC3E}">
        <p14:creationId xmlns:p14="http://schemas.microsoft.com/office/powerpoint/2010/main" val="37272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29151-2D79-F4FE-5762-80621F276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F2A023-C4DA-D1C7-5890-E0987B537F87}"/>
              </a:ext>
            </a:extLst>
          </p:cNvPr>
          <p:cNvSpPr/>
          <p:nvPr/>
        </p:nvSpPr>
        <p:spPr>
          <a:xfrm>
            <a:off x="9193162" y="1485661"/>
            <a:ext cx="2483869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Status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AB258F-248C-3B88-02C8-48CD086E1BC1}"/>
              </a:ext>
            </a:extLst>
          </p:cNvPr>
          <p:cNvSpPr/>
          <p:nvPr/>
        </p:nvSpPr>
        <p:spPr>
          <a:xfrm>
            <a:off x="501446" y="1485660"/>
            <a:ext cx="8613058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یک عدد است. که ما با استفاده از این عدد متوجه می‌شویم که عملیات ما موفقیت آمیز بوده یا خیر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B0BB2B-7E24-C00E-4F2B-707FE3F024AD}"/>
              </a:ext>
            </a:extLst>
          </p:cNvPr>
          <p:cNvSpPr/>
          <p:nvPr/>
        </p:nvSpPr>
        <p:spPr>
          <a:xfrm>
            <a:off x="9193162" y="2428579"/>
            <a:ext cx="2483869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Version HTTP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B80A6E-AECF-EED3-0477-8F7CBAE3F577}"/>
              </a:ext>
            </a:extLst>
          </p:cNvPr>
          <p:cNvSpPr/>
          <p:nvPr/>
        </p:nvSpPr>
        <p:spPr>
          <a:xfrm>
            <a:off x="501446" y="2428578"/>
            <a:ext cx="8613058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ورژن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HTTP </a:t>
            </a:r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را مشخص میکند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904286-3929-9408-D7C6-7C5088AF5E1D}"/>
              </a:ext>
            </a:extLst>
          </p:cNvPr>
          <p:cNvSpPr/>
          <p:nvPr/>
        </p:nvSpPr>
        <p:spPr>
          <a:xfrm>
            <a:off x="9193161" y="542743"/>
            <a:ext cx="2483869" cy="84269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General headers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37645-0E40-0F80-4736-F1497BEE9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6" y="3499553"/>
            <a:ext cx="11175584" cy="281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7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29151-2D79-F4FE-5762-80621F276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F2A023-C4DA-D1C7-5890-E0987B537F87}"/>
              </a:ext>
            </a:extLst>
          </p:cNvPr>
          <p:cNvSpPr/>
          <p:nvPr/>
        </p:nvSpPr>
        <p:spPr>
          <a:xfrm>
            <a:off x="9104672" y="1112036"/>
            <a:ext cx="2483869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Accept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AB258F-248C-3B88-02C8-48CD086E1BC1}"/>
              </a:ext>
            </a:extLst>
          </p:cNvPr>
          <p:cNvSpPr/>
          <p:nvPr/>
        </p:nvSpPr>
        <p:spPr>
          <a:xfrm>
            <a:off x="412956" y="1112035"/>
            <a:ext cx="8613058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انواع داده های قابل ارسال به سرور را مشخص میکند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B0BB2B-7E24-C00E-4F2B-707FE3F024AD}"/>
              </a:ext>
            </a:extLst>
          </p:cNvPr>
          <p:cNvSpPr/>
          <p:nvPr/>
        </p:nvSpPr>
        <p:spPr>
          <a:xfrm>
            <a:off x="9104672" y="2054954"/>
            <a:ext cx="2483869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Accept-Encoding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B80A6E-AECF-EED3-0477-8F7CBAE3F577}"/>
              </a:ext>
            </a:extLst>
          </p:cNvPr>
          <p:cNvSpPr/>
          <p:nvPr/>
        </p:nvSpPr>
        <p:spPr>
          <a:xfrm>
            <a:off x="412956" y="2054953"/>
            <a:ext cx="8613058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الگوریتم کد گذاری را مشخص میکند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904286-3929-9408-D7C6-7C5088AF5E1D}"/>
              </a:ext>
            </a:extLst>
          </p:cNvPr>
          <p:cNvSpPr/>
          <p:nvPr/>
        </p:nvSpPr>
        <p:spPr>
          <a:xfrm>
            <a:off x="9104671" y="169118"/>
            <a:ext cx="2483869" cy="84269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Request headers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C98FCB-24EB-477F-74A5-EEE46B73B05F}"/>
              </a:ext>
            </a:extLst>
          </p:cNvPr>
          <p:cNvSpPr/>
          <p:nvPr/>
        </p:nvSpPr>
        <p:spPr>
          <a:xfrm>
            <a:off x="9104672" y="2997872"/>
            <a:ext cx="2483869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Accept-Language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B7735-7D68-CAD6-EFCA-536E0477E11E}"/>
              </a:ext>
            </a:extLst>
          </p:cNvPr>
          <p:cNvSpPr/>
          <p:nvPr/>
        </p:nvSpPr>
        <p:spPr>
          <a:xfrm>
            <a:off x="412956" y="2997871"/>
            <a:ext cx="8613058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برای سایت های چند زبانه خیلی کاربردی میباشد. و به سرور نوع زبان کلاینت را اطلاع میدهد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1D7487-86B2-E41C-EBC7-6D1F4B76129E}"/>
              </a:ext>
            </a:extLst>
          </p:cNvPr>
          <p:cNvSpPr/>
          <p:nvPr/>
        </p:nvSpPr>
        <p:spPr>
          <a:xfrm>
            <a:off x="9104672" y="3940790"/>
            <a:ext cx="2483869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Connection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55882-E144-7B93-520C-E49771D734FD}"/>
              </a:ext>
            </a:extLst>
          </p:cNvPr>
          <p:cNvSpPr/>
          <p:nvPr/>
        </p:nvSpPr>
        <p:spPr>
          <a:xfrm>
            <a:off x="412956" y="3940789"/>
            <a:ext cx="8613058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کنترل میکند که آیا اتصال شبکه بعد از پایان ارتباط فعلی باز باشد یا خیر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AE447F-18C3-1829-35D1-0C158A863195}"/>
              </a:ext>
            </a:extLst>
          </p:cNvPr>
          <p:cNvSpPr/>
          <p:nvPr/>
        </p:nvSpPr>
        <p:spPr>
          <a:xfrm>
            <a:off x="9104671" y="4883708"/>
            <a:ext cx="2483869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Cookie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A58971-6FEA-88E0-5007-7AFF7E5180D5}"/>
              </a:ext>
            </a:extLst>
          </p:cNvPr>
          <p:cNvSpPr/>
          <p:nvPr/>
        </p:nvSpPr>
        <p:spPr>
          <a:xfrm>
            <a:off x="412955" y="4883707"/>
            <a:ext cx="8613058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حاوی کوکی های ذخیره شده ای است که قبلاً توسط سرور با هدر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Set-Cookie </a:t>
            </a:r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ارسال شده است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53B968-CE65-99E5-30BB-C44274A31808}"/>
              </a:ext>
            </a:extLst>
          </p:cNvPr>
          <p:cNvSpPr/>
          <p:nvPr/>
        </p:nvSpPr>
        <p:spPr>
          <a:xfrm>
            <a:off x="9104671" y="5826626"/>
            <a:ext cx="2483869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Host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953126-EF17-F16F-B639-DBF28F3867A7}"/>
              </a:ext>
            </a:extLst>
          </p:cNvPr>
          <p:cNvSpPr/>
          <p:nvPr/>
        </p:nvSpPr>
        <p:spPr>
          <a:xfrm>
            <a:off x="412955" y="5826625"/>
            <a:ext cx="8613058" cy="842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نام دامنه و پورت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TCP</a:t>
            </a:r>
            <a:r>
              <a:rPr lang="ar-SA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را که سرور به آن گوش می دهد را مشخص می کند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399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438</Words>
  <Application>Microsoft Office PowerPoint</Application>
  <PresentationFormat>Widescreen</PresentationFormat>
  <Paragraphs>66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Arial</vt:lpstr>
      <vt:lpstr>B Bardiya</vt:lpstr>
      <vt:lpstr>Calibri</vt:lpstr>
      <vt:lpstr>Calibri Light</vt:lpstr>
      <vt:lpstr>Franklin Gothic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 ahadia</dc:creator>
  <cp:lastModifiedBy>mohammadreza ahadia</cp:lastModifiedBy>
  <cp:revision>35</cp:revision>
  <dcterms:created xsi:type="dcterms:W3CDTF">2024-01-09T17:28:47Z</dcterms:created>
  <dcterms:modified xsi:type="dcterms:W3CDTF">2024-03-24T12:59:56Z</dcterms:modified>
</cp:coreProperties>
</file>