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76" r:id="rId4"/>
    <p:sldId id="258" r:id="rId5"/>
    <p:sldId id="279" r:id="rId6"/>
    <p:sldId id="280" r:id="rId7"/>
    <p:sldId id="281" r:id="rId8"/>
    <p:sldId id="282" r:id="rId9"/>
    <p:sldId id="277" r:id="rId10"/>
    <p:sldId id="283" r:id="rId11"/>
    <p:sldId id="284" r:id="rId12"/>
    <p:sldId id="285" r:id="rId13"/>
    <p:sldId id="286" r:id="rId14"/>
    <p:sldId id="288" r:id="rId15"/>
    <p:sldId id="278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2CC"/>
    <a:srgbClr val="263238"/>
    <a:srgbClr val="C5D7FF"/>
    <a:srgbClr val="407BFF"/>
    <a:srgbClr val="273339"/>
    <a:srgbClr val="C3DADE"/>
    <a:srgbClr val="36828F"/>
    <a:srgbClr val="038764"/>
    <a:srgbClr val="007BCD"/>
    <a:srgbClr val="E74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5A6CA-0CB2-4E13-AF18-FF7AE461E7A6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5EBAD-EE21-4605-9048-9078E668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4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1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5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64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9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64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4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49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8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15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38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48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4FA14-4A58-E68E-3B41-187CF1B6A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59421-A577-62CA-1440-8E141B1C9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F0332-EB64-8F37-A664-38FFD705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2D0B-9510-11DC-ED05-9929ECBF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53AF2-6EC0-8D24-8358-AAB60D08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7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FE9D-8B42-737A-DB84-7C6660B6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291DF-2479-3E54-80AB-766FF8D64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695BA-4B86-73DE-2D4D-4AE18191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B0304-A8F8-8501-9CFC-A938F023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BE917-7E52-1BF8-B9E5-10820C1E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0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EC3231-A6C8-F1A5-911C-F9C86680E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41F05-46FE-3C7A-C8BF-7844666F9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F75B8-3F10-AA64-C852-2A069A43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B9F2C-03E6-57DC-B098-DA5823B0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10AFB-BC72-8065-6080-FDF8FC52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3D30-0D03-6B1A-5564-74567CAC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30691-C528-E005-4F14-43C5E4A1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32094-9E0C-879B-315F-CA55BB01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8AEA2-A932-7C92-975B-CBC78521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E4816-D2F6-0396-7886-2BBAF38A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7FD1-CB33-977B-E6A0-387613FD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0C27B-6DB3-E558-2ECB-D7C1EC4D7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D77E1-9E41-436E-9A61-45C13468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71106-75C9-C7D5-46F7-6EBC833F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37076-1BDB-4683-0A90-1ADD89B7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1079-1799-283C-743D-C66B1720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3F52E-3CFE-5120-6F23-6BDECEB6B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F6A2B-5310-A51E-BDBA-3B6885EF0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9B722-9A63-B257-FFB4-B03B729C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C5341-9128-5FB0-5593-F48E7CB8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979BA-3380-9BB0-4FB6-C9062E9A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1AE9-0C37-2F10-04C2-382163A7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BB542-33DA-D8BC-0847-C9235F7A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CBCF2-050D-3776-D02B-1DA6BBA2C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27F1A-9194-E5A2-8B7F-2ECD1D5D8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3AF92-F050-AF03-3ACC-E4F13D36C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1627A-73B4-5419-8434-C68A3F7C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A9A49-E530-FC4B-DDCD-F036AA1F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4801-7518-0D98-5C3E-2113F91A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D8FE-88F5-248A-C607-3AB0ED8C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7DBDF-3632-570C-C630-C300BF35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E1C33-3D1B-B972-E633-E4AE0B9F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93E25-9B9D-DD12-6739-3124D9B9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671D1-7E3A-51D1-73DA-888EFB41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63CAC-5800-372F-FA63-DD7BA25B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32C90-AC34-6429-1A27-1E890282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6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BBDDB-851A-0528-34C3-991E271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C62B8-9A18-4F2C-A9F2-79AD67962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E54F7-DD94-2A60-906A-3A91DEEF5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0DF6F-D402-E49A-A9C9-A57CC45D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143E1-184A-5400-64E3-A9846C00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84DD4-C029-BF88-3A52-2E85BAFF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36F2-CF5F-0B8B-D597-F5DF6B2F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A1C0C0-FB22-BDFD-5353-3D53C042F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EB9E0-AD94-B4EF-8640-90CFFFC2C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8B0BB-CA5C-CD8B-8D9E-1A75674D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A990C-01E5-CEBE-05D8-414DA7C9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ACB8B-DBA2-C3B3-2480-1561FD55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4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28B16-2EFE-16AD-388B-3B6981A2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99749-BBC3-1ECB-B4FB-676713B78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32744-02BC-E340-BCC5-26D6610E0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6247-59F0-4993-A61D-0CFDB50706E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76812-2F0F-076A-D58A-372475A47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92371-096F-7820-E656-F13458A1D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tower and red text&#10;&#10;Description automatically generated">
            <a:extLst>
              <a:ext uri="{FF2B5EF4-FFF2-40B4-BE49-F238E27FC236}">
                <a16:creationId xmlns:a16="http://schemas.microsoft.com/office/drawing/2014/main" id="{4764E22B-B296-6151-04D0-E168CF9C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78" y="887335"/>
            <a:ext cx="3727044" cy="37270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1D37FE-DDE6-0C1D-CF63-9973F19AF2C1}"/>
              </a:ext>
            </a:extLst>
          </p:cNvPr>
          <p:cNvSpPr txBox="1"/>
          <p:nvPr/>
        </p:nvSpPr>
        <p:spPr>
          <a:xfrm>
            <a:off x="4500724" y="3769901"/>
            <a:ext cx="3190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Tehran</a:t>
            </a:r>
            <a:r>
              <a:rPr lang="en-US" sz="4000" b="1" dirty="0" err="1">
                <a:solidFill>
                  <a:srgbClr val="E74C3C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IT</a:t>
            </a:r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.Net</a:t>
            </a:r>
            <a:endParaRPr lang="en-US" sz="4000" b="1" dirty="0">
              <a:solidFill>
                <a:srgbClr val="AAAAAA"/>
              </a:solidFill>
              <a:latin typeface="Franklin Gothic Heavy" panose="020F0502020204030204" pitchFamily="34" charset="0"/>
              <a:ea typeface="STHupo" panose="020B0503020204020204" pitchFamily="2" charset="-122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389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60DDB2-7E90-24E8-2EC8-6A7FEA7BD5D5}"/>
              </a:ext>
            </a:extLst>
          </p:cNvPr>
          <p:cNvSpPr/>
          <p:nvPr/>
        </p:nvSpPr>
        <p:spPr>
          <a:xfrm>
            <a:off x="4060723" y="981271"/>
            <a:ext cx="3558500" cy="842697"/>
          </a:xfrm>
          <a:prstGeom prst="rect">
            <a:avLst/>
          </a:prstGeom>
          <a:solidFill>
            <a:srgbClr val="002F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ASP.NET MVC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CF050-D393-FF00-90C9-94AB3DF6F5BA}"/>
              </a:ext>
            </a:extLst>
          </p:cNvPr>
          <p:cNvSpPr/>
          <p:nvPr/>
        </p:nvSpPr>
        <p:spPr>
          <a:xfrm rot="505104">
            <a:off x="6096000" y="387472"/>
            <a:ext cx="3046446" cy="842697"/>
          </a:xfrm>
          <a:prstGeom prst="rect">
            <a:avLst/>
          </a:prstGeom>
          <a:solidFill>
            <a:srgbClr val="F895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مزایا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44070-77FE-5C26-D0C4-9CE517A94FE7}"/>
              </a:ext>
            </a:extLst>
          </p:cNvPr>
          <p:cNvSpPr txBox="1"/>
          <p:nvPr/>
        </p:nvSpPr>
        <p:spPr>
          <a:xfrm>
            <a:off x="5928175" y="3211922"/>
            <a:ext cx="5734013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یج­های وبی که با استفاده از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MVC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نوشته می‌شوند به‌مراتب سبک‌تر از پیج­هایی است که با استفاده از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Webform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نوشته می‌شوند و دلیل آن نیز عدم وجود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viewstate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های بزرگ درون آن‌ها است.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6775C6-025C-E334-96FB-42E6877D81BE}"/>
              </a:ext>
            </a:extLst>
          </p:cNvPr>
          <p:cNvSpPr/>
          <p:nvPr/>
        </p:nvSpPr>
        <p:spPr>
          <a:xfrm>
            <a:off x="8563898" y="2430751"/>
            <a:ext cx="3015496" cy="678179"/>
          </a:xfrm>
          <a:prstGeom prst="rect">
            <a:avLst/>
          </a:prstGeom>
          <a:solidFill>
            <a:srgbClr val="F895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سبک‌تر بودن</a:t>
            </a:r>
            <a:endParaRPr lang="fa-IR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799800-93DB-537E-3418-EDCB8A460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06" y="2202425"/>
            <a:ext cx="5355303" cy="40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7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044070-77FE-5C26-D0C4-9CE517A94FE7}"/>
              </a:ext>
            </a:extLst>
          </p:cNvPr>
          <p:cNvSpPr txBox="1"/>
          <p:nvPr/>
        </p:nvSpPr>
        <p:spPr>
          <a:xfrm>
            <a:off x="6506396" y="1434144"/>
            <a:ext cx="5155792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همان‌طور که گفته شد در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 webform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کانسپتی به نام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Server control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داریم اما در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 MVC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کانسپت کنترل سرور از بین رفته است و به‌جای آن استفاده از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HTML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و مفهومی به نام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HTML control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جایگزین شده است. این کنترل به ما کمک می‌کند تا بر روی دیزاین پیج و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HTML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کنترل بیشتری داشته باشیم و همچنین سرعت پیج ما به شدت افزایش پیدا می‌کند.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6775C6-025C-E334-96FB-42E6877D81BE}"/>
              </a:ext>
            </a:extLst>
          </p:cNvPr>
          <p:cNvSpPr/>
          <p:nvPr/>
        </p:nvSpPr>
        <p:spPr>
          <a:xfrm>
            <a:off x="8646692" y="490832"/>
            <a:ext cx="3015496" cy="678179"/>
          </a:xfrm>
          <a:prstGeom prst="rect">
            <a:avLst/>
          </a:prstGeom>
          <a:solidFill>
            <a:srgbClr val="4A8D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کنترل بهتر برای طراحی</a:t>
            </a:r>
            <a:endParaRPr lang="fa-IR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9" name="Picture 8" descr="A computer screen with a picture on it&#10;&#10;Description automatically generated">
            <a:extLst>
              <a:ext uri="{FF2B5EF4-FFF2-40B4-BE49-F238E27FC236}">
                <a16:creationId xmlns:a16="http://schemas.microsoft.com/office/drawing/2014/main" id="{805A4D50-F396-DDB1-0ECA-BDE9B207A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" y="1599048"/>
            <a:ext cx="5918143" cy="365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3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044070-77FE-5C26-D0C4-9CE517A94FE7}"/>
              </a:ext>
            </a:extLst>
          </p:cNvPr>
          <p:cNvSpPr txBox="1"/>
          <p:nvPr/>
        </p:nvSpPr>
        <p:spPr>
          <a:xfrm>
            <a:off x="1814869" y="4814580"/>
            <a:ext cx="844771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ر حقیقت استفاده از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HTML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به نسبت استفاده از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server control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های موجود در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webform،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بار کمتری را روی سرور قرار میدهند و عملکرد سرور بسیار بهتر خواهد شد.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6775C6-025C-E334-96FB-42E6877D81BE}"/>
              </a:ext>
            </a:extLst>
          </p:cNvPr>
          <p:cNvSpPr/>
          <p:nvPr/>
        </p:nvSpPr>
        <p:spPr>
          <a:xfrm>
            <a:off x="4530979" y="4048432"/>
            <a:ext cx="3015496" cy="678179"/>
          </a:xfrm>
          <a:prstGeom prst="rect">
            <a:avLst/>
          </a:prstGeom>
          <a:solidFill>
            <a:srgbClr val="1E8F9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عملکرد سرور</a:t>
            </a:r>
            <a:endParaRPr lang="fa-IR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9" name="Picture 8" descr="Computer servers connected to each other&#10;&#10;Description automatically generated">
            <a:extLst>
              <a:ext uri="{FF2B5EF4-FFF2-40B4-BE49-F238E27FC236}">
                <a16:creationId xmlns:a16="http://schemas.microsoft.com/office/drawing/2014/main" id="{FB17BF0C-4296-D50B-D7D4-404DB90A5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869" y="-175446"/>
            <a:ext cx="8562262" cy="481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044070-77FE-5C26-D0C4-9CE517A94FE7}"/>
              </a:ext>
            </a:extLst>
          </p:cNvPr>
          <p:cNvSpPr txBox="1"/>
          <p:nvPr/>
        </p:nvSpPr>
        <p:spPr>
          <a:xfrm>
            <a:off x="3111372" y="5336693"/>
            <a:ext cx="596925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بدون استفاده از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Viewstate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ها سرعت لود شدن پیج ها به میزان قابل توجهی افزایش پیدا می‌کند.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6775C6-025C-E334-96FB-42E6877D81BE}"/>
              </a:ext>
            </a:extLst>
          </p:cNvPr>
          <p:cNvSpPr/>
          <p:nvPr/>
        </p:nvSpPr>
        <p:spPr>
          <a:xfrm>
            <a:off x="4588251" y="4578530"/>
            <a:ext cx="3015496" cy="678179"/>
          </a:xfrm>
          <a:prstGeom prst="rect">
            <a:avLst/>
          </a:prstGeom>
          <a:solidFill>
            <a:srgbClr val="7BB5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زمان بارگذاری صفحه بهتر</a:t>
            </a:r>
            <a:endParaRPr lang="fa-IR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11" name="Picture 10" descr="A hand holding a mouse on a computer&#10;&#10;Description automatically generated">
            <a:extLst>
              <a:ext uri="{FF2B5EF4-FFF2-40B4-BE49-F238E27FC236}">
                <a16:creationId xmlns:a16="http://schemas.microsoft.com/office/drawing/2014/main" id="{24F033AF-0B51-79FF-C02C-93F674086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026" y="181235"/>
            <a:ext cx="7629945" cy="4196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843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60DDB2-7E90-24E8-2EC8-6A7FEA7BD5D5}"/>
              </a:ext>
            </a:extLst>
          </p:cNvPr>
          <p:cNvSpPr/>
          <p:nvPr/>
        </p:nvSpPr>
        <p:spPr>
          <a:xfrm>
            <a:off x="4060723" y="981271"/>
            <a:ext cx="3558500" cy="842697"/>
          </a:xfrm>
          <a:prstGeom prst="rect">
            <a:avLst/>
          </a:prstGeom>
          <a:solidFill>
            <a:srgbClr val="7463C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ASP.NET MVC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CF050-D393-FF00-90C9-94AB3DF6F5BA}"/>
              </a:ext>
            </a:extLst>
          </p:cNvPr>
          <p:cNvSpPr/>
          <p:nvPr/>
        </p:nvSpPr>
        <p:spPr>
          <a:xfrm rot="505104">
            <a:off x="6096000" y="387472"/>
            <a:ext cx="3046446" cy="842697"/>
          </a:xfrm>
          <a:prstGeom prst="rect">
            <a:avLst/>
          </a:prstGeom>
          <a:solidFill>
            <a:srgbClr val="EE74C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معایب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6775C6-025C-E334-96FB-42E6877D81BE}"/>
              </a:ext>
            </a:extLst>
          </p:cNvPr>
          <p:cNvSpPr/>
          <p:nvPr/>
        </p:nvSpPr>
        <p:spPr>
          <a:xfrm>
            <a:off x="746575" y="2636229"/>
            <a:ext cx="5651219" cy="678179"/>
          </a:xfrm>
          <a:prstGeom prst="rect">
            <a:avLst/>
          </a:prstGeom>
          <a:solidFill>
            <a:srgbClr val="7463C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cross – platform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نیست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95C32C-45E2-6932-FD7F-4CA30E21F547}"/>
              </a:ext>
            </a:extLst>
          </p:cNvPr>
          <p:cNvSpPr/>
          <p:nvPr/>
        </p:nvSpPr>
        <p:spPr>
          <a:xfrm>
            <a:off x="746574" y="3457222"/>
            <a:ext cx="5651219" cy="678179"/>
          </a:xfrm>
          <a:prstGeom prst="rect">
            <a:avLst/>
          </a:prstGeom>
          <a:solidFill>
            <a:srgbClr val="7463C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پیچیدگی زیاد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0DDCDD-7352-C3E7-2C4A-B6DE23CC9AB5}"/>
              </a:ext>
            </a:extLst>
          </p:cNvPr>
          <p:cNvSpPr/>
          <p:nvPr/>
        </p:nvSpPr>
        <p:spPr>
          <a:xfrm>
            <a:off x="746573" y="4278215"/>
            <a:ext cx="5651219" cy="678179"/>
          </a:xfrm>
          <a:prstGeom prst="rect">
            <a:avLst/>
          </a:prstGeom>
          <a:solidFill>
            <a:srgbClr val="7463C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برای کاربرد های کوچک مناسب نیست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F5C65A-3FB8-A942-8547-C45E6BEE2189}"/>
              </a:ext>
            </a:extLst>
          </p:cNvPr>
          <p:cNvSpPr/>
          <p:nvPr/>
        </p:nvSpPr>
        <p:spPr>
          <a:xfrm>
            <a:off x="746573" y="5099208"/>
            <a:ext cx="5651219" cy="678179"/>
          </a:xfrm>
          <a:prstGeom prst="rect">
            <a:avLst/>
          </a:prstGeom>
          <a:solidFill>
            <a:srgbClr val="7463C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نا کار آمدی در دسترسی به داده ها</a:t>
            </a:r>
          </a:p>
        </p:txBody>
      </p:sp>
      <p:pic>
        <p:nvPicPr>
          <p:cNvPr id="17" name="Picture 16" descr="A person sitting at a computer&#10;&#10;Description automatically generated">
            <a:extLst>
              <a:ext uri="{FF2B5EF4-FFF2-40B4-BE49-F238E27FC236}">
                <a16:creationId xmlns:a16="http://schemas.microsoft.com/office/drawing/2014/main" id="{CD0D3FBD-D4B4-0DC0-C968-007F49A11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46" y="1939331"/>
            <a:ext cx="5651219" cy="439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4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60DDB2-7E90-24E8-2EC8-6A7FEA7BD5D5}"/>
              </a:ext>
            </a:extLst>
          </p:cNvPr>
          <p:cNvSpPr/>
          <p:nvPr/>
        </p:nvSpPr>
        <p:spPr>
          <a:xfrm>
            <a:off x="4316750" y="252450"/>
            <a:ext cx="3558500" cy="8426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ASP.NET CORE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 descr="A person holding a touch screen&#10;&#10;Description automatically generated">
            <a:extLst>
              <a:ext uri="{FF2B5EF4-FFF2-40B4-BE49-F238E27FC236}">
                <a16:creationId xmlns:a16="http://schemas.microsoft.com/office/drawing/2014/main" id="{77E87C1E-99F3-2F15-000D-BBB651E52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6619"/>
            <a:ext cx="5095936" cy="49013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16CFBC-4D45-BA96-6E2B-02423FE6BDC0}"/>
              </a:ext>
            </a:extLst>
          </p:cNvPr>
          <p:cNvSpPr txBox="1"/>
          <p:nvPr/>
        </p:nvSpPr>
        <p:spPr>
          <a:xfrm>
            <a:off x="1386348" y="1457437"/>
            <a:ext cx="105804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سال ۲۰۱۶ اولین نسخه از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 Core 1.0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به عنوان یک فریم‌ورک بازسازی شده منتشر شد.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F5E658-F42E-8A02-2894-5035CD279724}"/>
              </a:ext>
            </a:extLst>
          </p:cNvPr>
          <p:cNvSpPr txBox="1"/>
          <p:nvPr/>
        </p:nvSpPr>
        <p:spPr>
          <a:xfrm>
            <a:off x="5230761" y="1932202"/>
            <a:ext cx="673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سال ۲۰۱۷ نسخه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 Core 2.0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با بهبود منتشر شد.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DF684C-6229-51A3-F7CE-EB3549FF81C1}"/>
              </a:ext>
            </a:extLst>
          </p:cNvPr>
          <p:cNvSpPr txBox="1"/>
          <p:nvPr/>
        </p:nvSpPr>
        <p:spPr>
          <a:xfrm>
            <a:off x="5230758" y="2444618"/>
            <a:ext cx="673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سال ۲۰۱۸ نسخه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 Core 2.1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منتشر شد.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30ED3F-E9C9-C5A6-8561-E4FE8DC8F31F}"/>
              </a:ext>
            </a:extLst>
          </p:cNvPr>
          <p:cNvSpPr txBox="1"/>
          <p:nvPr/>
        </p:nvSpPr>
        <p:spPr>
          <a:xfrm>
            <a:off x="5230761" y="2884742"/>
            <a:ext cx="673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سال ۲۰۱۹ نسخه عرضه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 Core 3.0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منتشر شد.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BA2E78-914C-23E8-49BD-D73503C77B70}"/>
              </a:ext>
            </a:extLst>
          </p:cNvPr>
          <p:cNvSpPr txBox="1"/>
          <p:nvPr/>
        </p:nvSpPr>
        <p:spPr>
          <a:xfrm>
            <a:off x="5230761" y="3359507"/>
            <a:ext cx="673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سال ۲۰۲۰ نسخه عرضه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 5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با تغییر نام منتشر شد.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9D69ED-AFC1-2FFB-495E-E67C133C8B98}"/>
              </a:ext>
            </a:extLst>
          </p:cNvPr>
          <p:cNvSpPr txBox="1"/>
          <p:nvPr/>
        </p:nvSpPr>
        <p:spPr>
          <a:xfrm>
            <a:off x="5230758" y="3786531"/>
            <a:ext cx="673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سال ۲۰۲۱ نسخه عرضه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 6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منتشر شد.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0FE66B-2C3F-9699-36CF-C634F63DA021}"/>
              </a:ext>
            </a:extLst>
          </p:cNvPr>
          <p:cNvSpPr txBox="1"/>
          <p:nvPr/>
        </p:nvSpPr>
        <p:spPr>
          <a:xfrm>
            <a:off x="5230761" y="4226655"/>
            <a:ext cx="673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سال ۲۰۲۲ نسخه عرضه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 7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منتشر شد.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22B937-D12B-2937-9DAF-FC7A2E4BED0C}"/>
              </a:ext>
            </a:extLst>
          </p:cNvPr>
          <p:cNvSpPr txBox="1"/>
          <p:nvPr/>
        </p:nvSpPr>
        <p:spPr>
          <a:xfrm>
            <a:off x="5230761" y="4701420"/>
            <a:ext cx="673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سال ۲۰۲۳ نسخه عرضه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 8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منتشر شد.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762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60DDB2-7E90-24E8-2EC8-6A7FEA7BD5D5}"/>
              </a:ext>
            </a:extLst>
          </p:cNvPr>
          <p:cNvSpPr/>
          <p:nvPr/>
        </p:nvSpPr>
        <p:spPr>
          <a:xfrm>
            <a:off x="4060723" y="981271"/>
            <a:ext cx="3558500" cy="842697"/>
          </a:xfrm>
          <a:prstGeom prst="rect">
            <a:avLst/>
          </a:prstGeom>
          <a:solidFill>
            <a:srgbClr val="64249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ASP.NET CORE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CF050-D393-FF00-90C9-94AB3DF6F5BA}"/>
              </a:ext>
            </a:extLst>
          </p:cNvPr>
          <p:cNvSpPr/>
          <p:nvPr/>
        </p:nvSpPr>
        <p:spPr>
          <a:xfrm rot="505104">
            <a:off x="6096000" y="387472"/>
            <a:ext cx="3046446" cy="842697"/>
          </a:xfrm>
          <a:prstGeom prst="rect">
            <a:avLst/>
          </a:prstGeom>
          <a:solidFill>
            <a:srgbClr val="93D9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مزایا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6775C6-025C-E334-96FB-42E6877D81BE}"/>
              </a:ext>
            </a:extLst>
          </p:cNvPr>
          <p:cNvSpPr/>
          <p:nvPr/>
        </p:nvSpPr>
        <p:spPr>
          <a:xfrm>
            <a:off x="5751195" y="2548739"/>
            <a:ext cx="5651219" cy="678179"/>
          </a:xfrm>
          <a:prstGeom prst="rect">
            <a:avLst/>
          </a:prstGeom>
          <a:solidFill>
            <a:srgbClr val="64249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کراس پلتفرم </a:t>
            </a:r>
            <a:endParaRPr lang="fa-IR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95C32C-45E2-6932-FD7F-4CA30E21F547}"/>
              </a:ext>
            </a:extLst>
          </p:cNvPr>
          <p:cNvSpPr/>
          <p:nvPr/>
        </p:nvSpPr>
        <p:spPr>
          <a:xfrm>
            <a:off x="5751194" y="3369732"/>
            <a:ext cx="5651219" cy="678179"/>
          </a:xfrm>
          <a:prstGeom prst="rect">
            <a:avLst/>
          </a:prstGeom>
          <a:solidFill>
            <a:srgbClr val="64249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عملکرد بالا</a:t>
            </a:r>
            <a:endParaRPr lang="fa-IR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0DDCDD-7352-C3E7-2C4A-B6DE23CC9AB5}"/>
              </a:ext>
            </a:extLst>
          </p:cNvPr>
          <p:cNvSpPr/>
          <p:nvPr/>
        </p:nvSpPr>
        <p:spPr>
          <a:xfrm>
            <a:off x="5751193" y="4190725"/>
            <a:ext cx="5651219" cy="678179"/>
          </a:xfrm>
          <a:prstGeom prst="rect">
            <a:avLst/>
          </a:prstGeom>
          <a:solidFill>
            <a:srgbClr val="64249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پشتیبانی از چهارچوب‌های ناهم‌زمان</a:t>
            </a:r>
            <a:endParaRPr lang="fa-IR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F5C65A-3FB8-A942-8547-C45E6BEE2189}"/>
              </a:ext>
            </a:extLst>
          </p:cNvPr>
          <p:cNvSpPr/>
          <p:nvPr/>
        </p:nvSpPr>
        <p:spPr>
          <a:xfrm>
            <a:off x="5751193" y="5011718"/>
            <a:ext cx="5651219" cy="678179"/>
          </a:xfrm>
          <a:prstGeom prst="rect">
            <a:avLst/>
          </a:prstGeom>
          <a:solidFill>
            <a:srgbClr val="64249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پشتیبانی از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MVC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و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WEB API</a:t>
            </a:r>
            <a:endParaRPr lang="fa-IR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9" name="Picture 8" descr="A logo with circles and dots&#10;&#10;Description automatically generated">
            <a:extLst>
              <a:ext uri="{FF2B5EF4-FFF2-40B4-BE49-F238E27FC236}">
                <a16:creationId xmlns:a16="http://schemas.microsoft.com/office/drawing/2014/main" id="{14DA28F1-9455-AE91-706B-55201836E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7" y="2067652"/>
            <a:ext cx="4923994" cy="42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6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92E44E91-E1C0-88FD-C4FE-D45DD853D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33" y="520422"/>
            <a:ext cx="10341533" cy="602394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43841484-5922-7973-E5CA-E7EC0B6CF05E}"/>
              </a:ext>
            </a:extLst>
          </p:cNvPr>
          <p:cNvSpPr/>
          <p:nvPr/>
        </p:nvSpPr>
        <p:spPr>
          <a:xfrm>
            <a:off x="1151375" y="520422"/>
            <a:ext cx="952728" cy="648929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EBBA471-39E2-AAD0-76CA-1FCC7AB5D469}"/>
              </a:ext>
            </a:extLst>
          </p:cNvPr>
          <p:cNvSpPr/>
          <p:nvPr/>
        </p:nvSpPr>
        <p:spPr>
          <a:xfrm rot="10800000">
            <a:off x="8333840" y="520421"/>
            <a:ext cx="952728" cy="648929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EDD68-D29D-00C0-DA83-6B71CF2CBC5B}"/>
              </a:ext>
            </a:extLst>
          </p:cNvPr>
          <p:cNvSpPr/>
          <p:nvPr/>
        </p:nvSpPr>
        <p:spPr>
          <a:xfrm>
            <a:off x="6302476" y="2133600"/>
            <a:ext cx="1671485" cy="5604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00D3BB-30CE-E352-2EFC-0870373D47CA}"/>
              </a:ext>
            </a:extLst>
          </p:cNvPr>
          <p:cNvSpPr/>
          <p:nvPr/>
        </p:nvSpPr>
        <p:spPr>
          <a:xfrm>
            <a:off x="3009672" y="2133599"/>
            <a:ext cx="1365684" cy="5604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A7D89-D086-13C1-473E-8CB423CCFD01}"/>
              </a:ext>
            </a:extLst>
          </p:cNvPr>
          <p:cNvSpPr/>
          <p:nvPr/>
        </p:nvSpPr>
        <p:spPr>
          <a:xfrm>
            <a:off x="2946263" y="2834302"/>
            <a:ext cx="2054942" cy="6980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ASP.NET </a:t>
            </a:r>
            <a:r>
              <a:rPr lang="en-US" b="1" dirty="0" err="1"/>
              <a:t>WebForm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384769-879A-4027-E364-5DB196692DE6}"/>
              </a:ext>
            </a:extLst>
          </p:cNvPr>
          <p:cNvSpPr/>
          <p:nvPr/>
        </p:nvSpPr>
        <p:spPr>
          <a:xfrm>
            <a:off x="2975760" y="3609124"/>
            <a:ext cx="2054942" cy="6980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ASP.NET MVC</a:t>
            </a:r>
          </a:p>
        </p:txBody>
      </p:sp>
    </p:spTree>
    <p:extLst>
      <p:ext uri="{BB962C8B-B14F-4D97-AF65-F5344CB8AC3E}">
        <p14:creationId xmlns:p14="http://schemas.microsoft.com/office/powerpoint/2010/main" val="7019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8ABF2A-549B-3D34-7089-F16521FF0127}"/>
              </a:ext>
            </a:extLst>
          </p:cNvPr>
          <p:cNvSpPr/>
          <p:nvPr/>
        </p:nvSpPr>
        <p:spPr>
          <a:xfrm rot="20314755">
            <a:off x="2495938" y="1965817"/>
            <a:ext cx="4400940" cy="16561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ASP.NET MVC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9D7CFA-9C58-D5A7-E74D-03B9E53CF5A9}"/>
              </a:ext>
            </a:extLst>
          </p:cNvPr>
          <p:cNvSpPr/>
          <p:nvPr/>
        </p:nvSpPr>
        <p:spPr>
          <a:xfrm rot="788794">
            <a:off x="5860829" y="1698155"/>
            <a:ext cx="4400940" cy="16561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ASP.NET WEBFORM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4E6711-9707-7AD8-58AF-A19C03148C6C}"/>
              </a:ext>
            </a:extLst>
          </p:cNvPr>
          <p:cNvSpPr/>
          <p:nvPr/>
        </p:nvSpPr>
        <p:spPr>
          <a:xfrm rot="21392511">
            <a:off x="4063481" y="3234617"/>
            <a:ext cx="4400940" cy="165618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ASP.NET CORE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583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60DDB2-7E90-24E8-2EC8-6A7FEA7BD5D5}"/>
              </a:ext>
            </a:extLst>
          </p:cNvPr>
          <p:cNvSpPr/>
          <p:nvPr/>
        </p:nvSpPr>
        <p:spPr>
          <a:xfrm>
            <a:off x="4060723" y="981271"/>
            <a:ext cx="3558500" cy="8426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ASP.NET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WebForm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CF050-D393-FF00-90C9-94AB3DF6F5BA}"/>
              </a:ext>
            </a:extLst>
          </p:cNvPr>
          <p:cNvSpPr/>
          <p:nvPr/>
        </p:nvSpPr>
        <p:spPr>
          <a:xfrm rot="505104">
            <a:off x="6096000" y="387472"/>
            <a:ext cx="3046446" cy="842697"/>
          </a:xfrm>
          <a:prstGeom prst="rect">
            <a:avLst/>
          </a:prstGeom>
          <a:solidFill>
            <a:srgbClr val="3682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تاریخچه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pic>
        <p:nvPicPr>
          <p:cNvPr id="4" name="Picture 3" descr="A computer screen with hands typing on it&#10;&#10;Description automatically generated">
            <a:extLst>
              <a:ext uri="{FF2B5EF4-FFF2-40B4-BE49-F238E27FC236}">
                <a16:creationId xmlns:a16="http://schemas.microsoft.com/office/drawing/2014/main" id="{DB0EEE1F-C640-BF3A-C40F-11410959F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68" y="1448631"/>
            <a:ext cx="5266404" cy="52664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16CFBC-4D45-BA96-6E2B-02423FE6BDC0}"/>
              </a:ext>
            </a:extLst>
          </p:cNvPr>
          <p:cNvSpPr txBox="1"/>
          <p:nvPr/>
        </p:nvSpPr>
        <p:spPr>
          <a:xfrm>
            <a:off x="4851173" y="2900279"/>
            <a:ext cx="7160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سال ۲۰۰۲ اولین نسخه از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 Web Forms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منتشر شده.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F5E658-F42E-8A02-2894-5035CD279724}"/>
              </a:ext>
            </a:extLst>
          </p:cNvPr>
          <p:cNvSpPr txBox="1"/>
          <p:nvPr/>
        </p:nvSpPr>
        <p:spPr>
          <a:xfrm>
            <a:off x="4851173" y="3375044"/>
            <a:ext cx="7160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سال ۲۰۰۵ نسخه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 2.0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منتشر شد.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F684C-6229-51A3-F7CE-EB3549FF81C1}"/>
              </a:ext>
            </a:extLst>
          </p:cNvPr>
          <p:cNvSpPr txBox="1"/>
          <p:nvPr/>
        </p:nvSpPr>
        <p:spPr>
          <a:xfrm>
            <a:off x="4851170" y="3887460"/>
            <a:ext cx="7160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سال ۲۰۰۸ نسخه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 3.5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منتشر شد.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30ED3F-E9C9-C5A6-8561-E4FE8DC8F31F}"/>
              </a:ext>
            </a:extLst>
          </p:cNvPr>
          <p:cNvSpPr txBox="1"/>
          <p:nvPr/>
        </p:nvSpPr>
        <p:spPr>
          <a:xfrm>
            <a:off x="4851173" y="4327584"/>
            <a:ext cx="7160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سال ۲۰۱۰ نسخه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 4.0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منتشر شد.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BA2E78-914C-23E8-49BD-D73503C77B70}"/>
              </a:ext>
            </a:extLst>
          </p:cNvPr>
          <p:cNvSpPr txBox="1"/>
          <p:nvPr/>
        </p:nvSpPr>
        <p:spPr>
          <a:xfrm>
            <a:off x="4851173" y="4802349"/>
            <a:ext cx="7160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سال ۲۰۱۲ نسخه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ASP.NET 4.5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منتشر شد.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23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60DDB2-7E90-24E8-2EC8-6A7FEA7BD5D5}"/>
              </a:ext>
            </a:extLst>
          </p:cNvPr>
          <p:cNvSpPr/>
          <p:nvPr/>
        </p:nvSpPr>
        <p:spPr>
          <a:xfrm>
            <a:off x="4060723" y="981271"/>
            <a:ext cx="3558500" cy="8426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ASP.NET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WebForm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CF050-D393-FF00-90C9-94AB3DF6F5BA}"/>
              </a:ext>
            </a:extLst>
          </p:cNvPr>
          <p:cNvSpPr/>
          <p:nvPr/>
        </p:nvSpPr>
        <p:spPr>
          <a:xfrm rot="505104">
            <a:off x="6096000" y="387472"/>
            <a:ext cx="3046446" cy="842697"/>
          </a:xfrm>
          <a:prstGeom prst="rect">
            <a:avLst/>
          </a:prstGeom>
          <a:solidFill>
            <a:srgbClr val="03876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مزایا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44070-77FE-5C26-D0C4-9CE517A94FE7}"/>
              </a:ext>
            </a:extLst>
          </p:cNvPr>
          <p:cNvSpPr txBox="1"/>
          <p:nvPr/>
        </p:nvSpPr>
        <p:spPr>
          <a:xfrm>
            <a:off x="6990735" y="3211922"/>
            <a:ext cx="467145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روشی برای حفظ کردن مقادیر صفحه و کنترل ها هنگام رفت و برگشت صفحه است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6775C6-025C-E334-96FB-42E6877D81BE}"/>
              </a:ext>
            </a:extLst>
          </p:cNvPr>
          <p:cNvSpPr/>
          <p:nvPr/>
        </p:nvSpPr>
        <p:spPr>
          <a:xfrm>
            <a:off x="9045002" y="2430751"/>
            <a:ext cx="2534391" cy="678179"/>
          </a:xfrm>
          <a:prstGeom prst="rect">
            <a:avLst/>
          </a:prstGeom>
          <a:solidFill>
            <a:srgbClr val="03876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View State</a:t>
            </a:r>
            <a:endParaRPr lang="fa-IR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4" name="Picture 3" descr="A green and white sign&#10;&#10;Description automatically generated">
            <a:extLst>
              <a:ext uri="{FF2B5EF4-FFF2-40B4-BE49-F238E27FC236}">
                <a16:creationId xmlns:a16="http://schemas.microsoft.com/office/drawing/2014/main" id="{E7A6EEB6-8479-178E-E768-E601800C9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8" y="2636229"/>
            <a:ext cx="6177950" cy="244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60DDB2-7E90-24E8-2EC8-6A7FEA7BD5D5}"/>
              </a:ext>
            </a:extLst>
          </p:cNvPr>
          <p:cNvSpPr/>
          <p:nvPr/>
        </p:nvSpPr>
        <p:spPr>
          <a:xfrm>
            <a:off x="4060723" y="981271"/>
            <a:ext cx="3558500" cy="8426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ASP.NET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WebForm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CF050-D393-FF00-90C9-94AB3DF6F5BA}"/>
              </a:ext>
            </a:extLst>
          </p:cNvPr>
          <p:cNvSpPr/>
          <p:nvPr/>
        </p:nvSpPr>
        <p:spPr>
          <a:xfrm rot="505104">
            <a:off x="6096000" y="387472"/>
            <a:ext cx="3046446" cy="842697"/>
          </a:xfrm>
          <a:prstGeom prst="rect">
            <a:avLst/>
          </a:prstGeom>
          <a:solidFill>
            <a:srgbClr val="007BC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مزایا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44070-77FE-5C26-D0C4-9CE517A94FE7}"/>
              </a:ext>
            </a:extLst>
          </p:cNvPr>
          <p:cNvSpPr txBox="1"/>
          <p:nvPr/>
        </p:nvSpPr>
        <p:spPr>
          <a:xfrm>
            <a:off x="5928175" y="3211922"/>
            <a:ext cx="573401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webform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تعداد بسیار زیادی از کنترل‌های سرور وجود دارد که به‌سادگی می‌توانید آن‌ها را در نرم‌افزار پیاده‌سازی کنید.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6775C6-025C-E334-96FB-42E6877D81BE}"/>
              </a:ext>
            </a:extLst>
          </p:cNvPr>
          <p:cNvSpPr/>
          <p:nvPr/>
        </p:nvSpPr>
        <p:spPr>
          <a:xfrm>
            <a:off x="9045002" y="2430751"/>
            <a:ext cx="2534391" cy="678179"/>
          </a:xfrm>
          <a:prstGeom prst="rect">
            <a:avLst/>
          </a:prstGeom>
          <a:solidFill>
            <a:srgbClr val="007BC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کنترل‌های جانبی سرور</a:t>
            </a:r>
            <a:endParaRPr lang="fa-IR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259C49CB-30CF-7FAA-10DD-228ADB8E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3" y="1680190"/>
            <a:ext cx="1865946" cy="477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1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60DDB2-7E90-24E8-2EC8-6A7FEA7BD5D5}"/>
              </a:ext>
            </a:extLst>
          </p:cNvPr>
          <p:cNvSpPr/>
          <p:nvPr/>
        </p:nvSpPr>
        <p:spPr>
          <a:xfrm>
            <a:off x="4060723" y="981271"/>
            <a:ext cx="3558500" cy="84269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ASP.NET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WebForm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CF050-D393-FF00-90C9-94AB3DF6F5BA}"/>
              </a:ext>
            </a:extLst>
          </p:cNvPr>
          <p:cNvSpPr/>
          <p:nvPr/>
        </p:nvSpPr>
        <p:spPr>
          <a:xfrm rot="505104">
            <a:off x="6096000" y="387472"/>
            <a:ext cx="3046446" cy="8426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مزایا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44070-77FE-5C26-D0C4-9CE517A94FE7}"/>
              </a:ext>
            </a:extLst>
          </p:cNvPr>
          <p:cNvSpPr txBox="1"/>
          <p:nvPr/>
        </p:nvSpPr>
        <p:spPr>
          <a:xfrm>
            <a:off x="5928175" y="3211922"/>
            <a:ext cx="573401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به دلیل وجود ایونت‌ها و کنترل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‌های سرور ساخت پیج­های پیچیده وب کار بسیار ساده‌تری است.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6775C6-025C-E334-96FB-42E6877D81BE}"/>
              </a:ext>
            </a:extLst>
          </p:cNvPr>
          <p:cNvSpPr/>
          <p:nvPr/>
        </p:nvSpPr>
        <p:spPr>
          <a:xfrm>
            <a:off x="8563898" y="2430751"/>
            <a:ext cx="3015496" cy="6781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توسعه سریعتر صفحات پیچیده</a:t>
            </a:r>
            <a:endParaRPr lang="fa-IR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13" name="Picture 12" descr="A cartoon rocket with fire coming out of it&#10;&#10;Description automatically generated">
            <a:extLst>
              <a:ext uri="{FF2B5EF4-FFF2-40B4-BE49-F238E27FC236}">
                <a16:creationId xmlns:a16="http://schemas.microsoft.com/office/drawing/2014/main" id="{B085BB58-9BD2-ECD7-986F-AC4F9B616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6" y="2182762"/>
            <a:ext cx="3513713" cy="33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1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60DDB2-7E90-24E8-2EC8-6A7FEA7BD5D5}"/>
              </a:ext>
            </a:extLst>
          </p:cNvPr>
          <p:cNvSpPr/>
          <p:nvPr/>
        </p:nvSpPr>
        <p:spPr>
          <a:xfrm>
            <a:off x="4060723" y="981271"/>
            <a:ext cx="3558500" cy="842697"/>
          </a:xfrm>
          <a:prstGeom prst="rect">
            <a:avLst/>
          </a:prstGeom>
          <a:solidFill>
            <a:srgbClr val="407B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ASP.NET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WebForm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CF050-D393-FF00-90C9-94AB3DF6F5BA}"/>
              </a:ext>
            </a:extLst>
          </p:cNvPr>
          <p:cNvSpPr/>
          <p:nvPr/>
        </p:nvSpPr>
        <p:spPr>
          <a:xfrm rot="505104">
            <a:off x="6096000" y="387472"/>
            <a:ext cx="3046446" cy="842697"/>
          </a:xfrm>
          <a:prstGeom prst="rect">
            <a:avLst/>
          </a:prstGeom>
          <a:solidFill>
            <a:srgbClr val="3362CC"/>
          </a:solidFill>
          <a:ln>
            <a:solidFill>
              <a:srgbClr val="263238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معایب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6775C6-025C-E334-96FB-42E6877D81BE}"/>
              </a:ext>
            </a:extLst>
          </p:cNvPr>
          <p:cNvSpPr/>
          <p:nvPr/>
        </p:nvSpPr>
        <p:spPr>
          <a:xfrm>
            <a:off x="6096002" y="2750821"/>
            <a:ext cx="5651219" cy="678179"/>
          </a:xfrm>
          <a:prstGeom prst="rect">
            <a:avLst/>
          </a:prstGeom>
          <a:solidFill>
            <a:srgbClr val="3362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کد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HTML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پیچیده و سنگین بودن صفحات.</a:t>
            </a:r>
            <a:endParaRPr lang="fa-IR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95C32C-45E2-6932-FD7F-4CA30E21F547}"/>
              </a:ext>
            </a:extLst>
          </p:cNvPr>
          <p:cNvSpPr/>
          <p:nvPr/>
        </p:nvSpPr>
        <p:spPr>
          <a:xfrm>
            <a:off x="6096001" y="3571814"/>
            <a:ext cx="5651219" cy="678179"/>
          </a:xfrm>
          <a:prstGeom prst="rect">
            <a:avLst/>
          </a:prstGeom>
          <a:solidFill>
            <a:srgbClr val="3362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عدم پشتیبانی از معماری های جدید</a:t>
            </a:r>
            <a:endParaRPr lang="fa-IR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0DDCDD-7352-C3E7-2C4A-B6DE23CC9AB5}"/>
              </a:ext>
            </a:extLst>
          </p:cNvPr>
          <p:cNvSpPr/>
          <p:nvPr/>
        </p:nvSpPr>
        <p:spPr>
          <a:xfrm>
            <a:off x="6096000" y="4392807"/>
            <a:ext cx="5651219" cy="678179"/>
          </a:xfrm>
          <a:prstGeom prst="rect">
            <a:avLst/>
          </a:prstGeom>
          <a:solidFill>
            <a:srgbClr val="3362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دشواری انجام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Unit Testing</a:t>
            </a:r>
            <a:endParaRPr lang="fa-IR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13" name="Picture 12" descr="A person sitting cross legged with a computer&#10;&#10;Description automatically generated">
            <a:extLst>
              <a:ext uri="{FF2B5EF4-FFF2-40B4-BE49-F238E27FC236}">
                <a16:creationId xmlns:a16="http://schemas.microsoft.com/office/drawing/2014/main" id="{069A8B49-6624-1119-09A9-8FBC54ADC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0" y="1996710"/>
            <a:ext cx="5215969" cy="419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7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60DDB2-7E90-24E8-2EC8-6A7FEA7BD5D5}"/>
              </a:ext>
            </a:extLst>
          </p:cNvPr>
          <p:cNvSpPr/>
          <p:nvPr/>
        </p:nvSpPr>
        <p:spPr>
          <a:xfrm>
            <a:off x="4060723" y="981271"/>
            <a:ext cx="3558500" cy="842697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ASP.NET MVC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CF050-D393-FF00-90C9-94AB3DF6F5BA}"/>
              </a:ext>
            </a:extLst>
          </p:cNvPr>
          <p:cNvSpPr/>
          <p:nvPr/>
        </p:nvSpPr>
        <p:spPr>
          <a:xfrm rot="505104">
            <a:off x="6096000" y="387472"/>
            <a:ext cx="3046446" cy="842697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تاریخچه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pic>
        <p:nvPicPr>
          <p:cNvPr id="6" name="Picture 5" descr="A diagram of a model&#10;&#10;Description automatically generated">
            <a:extLst>
              <a:ext uri="{FF2B5EF4-FFF2-40B4-BE49-F238E27FC236}">
                <a16:creationId xmlns:a16="http://schemas.microsoft.com/office/drawing/2014/main" id="{08A9C6FE-9FB2-7804-F324-B9FE95122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822" y="2072770"/>
            <a:ext cx="6902810" cy="30679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16CFBC-4D45-BA96-6E2B-02423FE6BDC0}"/>
              </a:ext>
            </a:extLst>
          </p:cNvPr>
          <p:cNvSpPr txBox="1"/>
          <p:nvPr/>
        </p:nvSpPr>
        <p:spPr>
          <a:xfrm>
            <a:off x="3136491" y="2670298"/>
            <a:ext cx="8820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سال ۲۰۰۹ اولین نسخه از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ASP.NET MVC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منتشر شد.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F5E658-F42E-8A02-2894-5035CD279724}"/>
              </a:ext>
            </a:extLst>
          </p:cNvPr>
          <p:cNvSpPr txBox="1"/>
          <p:nvPr/>
        </p:nvSpPr>
        <p:spPr>
          <a:xfrm>
            <a:off x="3136491" y="3145063"/>
            <a:ext cx="8820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سال ۲۰۱۰ نسخه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ASP.NET MVC 2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منتشر شد.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DF684C-6229-51A3-F7CE-EB3549FF81C1}"/>
              </a:ext>
            </a:extLst>
          </p:cNvPr>
          <p:cNvSpPr txBox="1"/>
          <p:nvPr/>
        </p:nvSpPr>
        <p:spPr>
          <a:xfrm>
            <a:off x="3136488" y="3657479"/>
            <a:ext cx="8820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سال ۲۰۱۱ نسخه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 MVC 3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منتشر شد.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30ED3F-E9C9-C5A6-8561-E4FE8DC8F31F}"/>
              </a:ext>
            </a:extLst>
          </p:cNvPr>
          <p:cNvSpPr txBox="1"/>
          <p:nvPr/>
        </p:nvSpPr>
        <p:spPr>
          <a:xfrm>
            <a:off x="3136491" y="4097603"/>
            <a:ext cx="8820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سال ۲۰۱۲ نسخه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 MVC 4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منتشر شد.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BA2E78-914C-23E8-49BD-D73503C77B70}"/>
              </a:ext>
            </a:extLst>
          </p:cNvPr>
          <p:cNvSpPr txBox="1"/>
          <p:nvPr/>
        </p:nvSpPr>
        <p:spPr>
          <a:xfrm>
            <a:off x="3136491" y="4572368"/>
            <a:ext cx="8820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سال ۲۰۱۵ نسخه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 MVC 5 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منتشر شد.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162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1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601</Words>
  <Application>Microsoft Office PowerPoint</Application>
  <PresentationFormat>Widescreen</PresentationFormat>
  <Paragraphs>81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Aharoni</vt:lpstr>
      <vt:lpstr>Arial</vt:lpstr>
      <vt:lpstr>B Bardiya</vt:lpstr>
      <vt:lpstr>Calibri</vt:lpstr>
      <vt:lpstr>Calibri Light</vt:lpstr>
      <vt:lpstr>Franklin Gothic Heavy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mohammadreza ahadia</dc:creator>
  <cp:lastModifiedBy>mohammadreza ahadia</cp:lastModifiedBy>
  <cp:revision>22</cp:revision>
  <dcterms:created xsi:type="dcterms:W3CDTF">2024-01-09T17:28:47Z</dcterms:created>
  <dcterms:modified xsi:type="dcterms:W3CDTF">2024-01-14T21:40:34Z</dcterms:modified>
</cp:coreProperties>
</file>