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79" r:id="rId5"/>
    <p:sldId id="280" r:id="rId6"/>
    <p:sldId id="284" r:id="rId7"/>
    <p:sldId id="285" r:id="rId8"/>
    <p:sldId id="286" r:id="rId9"/>
    <p:sldId id="287"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359E"/>
    <a:srgbClr val="F98B00"/>
    <a:srgbClr val="33808D"/>
    <a:srgbClr val="FF0000"/>
    <a:srgbClr val="8064A2"/>
    <a:srgbClr val="9BBB59"/>
    <a:srgbClr val="C0504D"/>
    <a:srgbClr val="02A9F4"/>
    <a:srgbClr val="522CD5"/>
    <a:srgbClr val="407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5A6CA-0CB2-4E13-AF18-FF7AE461E7A6}"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5EBAD-EE21-4605-9048-9078E668C4EC}" type="slidenum">
              <a:rPr lang="en-US" smtClean="0"/>
              <a:t>‹#›</a:t>
            </a:fld>
            <a:endParaRPr lang="en-US"/>
          </a:p>
        </p:txBody>
      </p:sp>
    </p:spTree>
    <p:extLst>
      <p:ext uri="{BB962C8B-B14F-4D97-AF65-F5344CB8AC3E}">
        <p14:creationId xmlns:p14="http://schemas.microsoft.com/office/powerpoint/2010/main" val="259291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3</a:t>
            </a:fld>
            <a:endParaRPr lang="en-US"/>
          </a:p>
        </p:txBody>
      </p:sp>
    </p:spTree>
    <p:extLst>
      <p:ext uri="{BB962C8B-B14F-4D97-AF65-F5344CB8AC3E}">
        <p14:creationId xmlns:p14="http://schemas.microsoft.com/office/powerpoint/2010/main" val="406758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6</a:t>
            </a:fld>
            <a:endParaRPr lang="en-US"/>
          </a:p>
        </p:txBody>
      </p:sp>
    </p:spTree>
    <p:extLst>
      <p:ext uri="{BB962C8B-B14F-4D97-AF65-F5344CB8AC3E}">
        <p14:creationId xmlns:p14="http://schemas.microsoft.com/office/powerpoint/2010/main" val="199373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7</a:t>
            </a:fld>
            <a:endParaRPr lang="en-US"/>
          </a:p>
        </p:txBody>
      </p:sp>
    </p:spTree>
    <p:extLst>
      <p:ext uri="{BB962C8B-B14F-4D97-AF65-F5344CB8AC3E}">
        <p14:creationId xmlns:p14="http://schemas.microsoft.com/office/powerpoint/2010/main" val="59233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8</a:t>
            </a:fld>
            <a:endParaRPr lang="en-US"/>
          </a:p>
        </p:txBody>
      </p:sp>
    </p:spTree>
    <p:extLst>
      <p:ext uri="{BB962C8B-B14F-4D97-AF65-F5344CB8AC3E}">
        <p14:creationId xmlns:p14="http://schemas.microsoft.com/office/powerpoint/2010/main" val="456762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9</a:t>
            </a:fld>
            <a:endParaRPr lang="en-US"/>
          </a:p>
        </p:txBody>
      </p:sp>
    </p:spTree>
    <p:extLst>
      <p:ext uri="{BB962C8B-B14F-4D97-AF65-F5344CB8AC3E}">
        <p14:creationId xmlns:p14="http://schemas.microsoft.com/office/powerpoint/2010/main" val="20652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50000"/>
              </a:lnSpc>
            </a:pPr>
            <a:r>
              <a:rPr lang="ar-SA" dirty="0"/>
              <a:t>در مجموع ممکن است الگوی </a:t>
            </a:r>
            <a:r>
              <a:rPr lang="en-US" dirty="0"/>
              <a:t>MVC </a:t>
            </a:r>
            <a:r>
              <a:rPr lang="ar-SA" dirty="0"/>
              <a:t>در ابتدا کمی پیچیده و مشکل به نظر برسد و ترجیح دهید بدون استفاده از این الگو پروژه‌های خود را پیش ببرید اما اگر قصد انجام پروژه‌های بزرگ که نیازمند کار تیمی هستند را دارید هرگز از این الگو غافل نشوید. زیرا همانطور که در بالا توضیح داده شد این الگو با جداسازی </a:t>
            </a:r>
            <a:r>
              <a:rPr lang="en-US" dirty="0"/>
              <a:t>View ، Model </a:t>
            </a:r>
            <a:r>
              <a:rPr lang="ar-SA" dirty="0"/>
              <a:t>و </a:t>
            </a:r>
            <a:r>
              <a:rPr lang="en-US" dirty="0"/>
              <a:t>Control </a:t>
            </a:r>
            <a:r>
              <a:rPr lang="ar-SA" dirty="0"/>
              <a:t>امکان کار جداگانه بر روی هر یک از بخش‌ها را فراهم می‌کند.</a:t>
            </a:r>
            <a:endParaRPr lang="en-US" dirty="0"/>
          </a:p>
        </p:txBody>
      </p:sp>
      <p:sp>
        <p:nvSpPr>
          <p:cNvPr id="4" name="Slide Number Placeholder 3"/>
          <p:cNvSpPr>
            <a:spLocks noGrp="1"/>
          </p:cNvSpPr>
          <p:nvPr>
            <p:ph type="sldNum" sz="quarter" idx="5"/>
          </p:nvPr>
        </p:nvSpPr>
        <p:spPr/>
        <p:txBody>
          <a:bodyPr/>
          <a:lstStyle/>
          <a:p>
            <a:fld id="{3B95EBAD-EE21-4605-9048-9078E668C4EC}" type="slidenum">
              <a:rPr lang="en-US" smtClean="0"/>
              <a:t>10</a:t>
            </a:fld>
            <a:endParaRPr lang="en-US"/>
          </a:p>
        </p:txBody>
      </p:sp>
    </p:spTree>
    <p:extLst>
      <p:ext uri="{BB962C8B-B14F-4D97-AF65-F5344CB8AC3E}">
        <p14:creationId xmlns:p14="http://schemas.microsoft.com/office/powerpoint/2010/main" val="305739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FA14-4A58-E68E-3B41-187CF1B6A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459421-A577-62CA-1440-8E141B1C9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2F0332-EB64-8F37-A664-38FFD70542ED}"/>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134E2D0B-9510-11DC-ED05-9929ECBFDD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53AF2-6EC0-8D24-8358-AAB60D086794}"/>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402617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FE9D-8B42-737A-DB84-7C6660B6EF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291DF-2479-3E54-80AB-766FF8D64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695BA-4B86-73DE-2D4D-4AE181914819}"/>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AAAB0304-A8F8-8501-9CFC-A938F023F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BE917-7E52-1BF8-B9E5-10820C1E5080}"/>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70560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C3231-A6C8-F1A5-911C-F9C86680EA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C41F05-46FE-3C7A-C8BF-7844666F99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F75B8-3F10-AA64-C852-2A069A43C86A}"/>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2B3B9F2C-03E6-57DC-B098-DA5823B0B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10AFB-BC72-8065-6080-FDF8FC528829}"/>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877599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83D30-0D03-6B1A-5564-74567CAC2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30691-C528-E005-4F14-43C5E4A191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32094-9E0C-879B-315F-CA55BB01A0CE}"/>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6D98AEA2-A932-7C92-975B-CBC785213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E4816-D2F6-0396-7886-2BBAF38AF5A3}"/>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25958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7FD1-CB33-977B-E6A0-387613FD32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0C27B-6DB3-E558-2ECB-D7C1EC4D7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D77E1-9E41-436E-9A61-45C134683F7B}"/>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B4C71106-75C9-C7D5-46F7-6EBC833F9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37076-1BDB-4683-0A90-1ADD89B7C00A}"/>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34929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1079-1799-283C-743D-C66B17208B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3F52E-3CFE-5120-6F23-6BDECEB6B5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F6A2B-5310-A51E-BDBA-3B6885EF07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59B722-9A63-B257-FFB4-B03B729C64B1}"/>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6" name="Footer Placeholder 5">
            <a:extLst>
              <a:ext uri="{FF2B5EF4-FFF2-40B4-BE49-F238E27FC236}">
                <a16:creationId xmlns:a16="http://schemas.microsoft.com/office/drawing/2014/main" id="{505C5341-9128-5FB0-5593-F48E7CB88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979BA-3380-9BB0-4FB6-C9062E9AF052}"/>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78037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41AE9-0C37-2F10-04C2-382163A7D6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DBB542-33DA-D8BC-0847-C9235F7A5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1CBCF2-050D-3776-D02B-1DA6BBA2CD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27F1A-9194-E5A2-8B7F-2ECD1D5D8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33AF92-F050-AF03-3ACC-E4F13D36C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C1627A-73B4-5419-8434-C68A3F7C937A}"/>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8" name="Footer Placeholder 7">
            <a:extLst>
              <a:ext uri="{FF2B5EF4-FFF2-40B4-BE49-F238E27FC236}">
                <a16:creationId xmlns:a16="http://schemas.microsoft.com/office/drawing/2014/main" id="{52EA9A49-E530-FC4B-DDCD-F036AA1FDE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B4801-7518-0D98-5C3E-2113F91AE13C}"/>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70915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7D8FE-88F5-248A-C607-3AB0ED8C4F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7DBDF-3632-570C-C630-C300BF35D7F5}"/>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4" name="Footer Placeholder 3">
            <a:extLst>
              <a:ext uri="{FF2B5EF4-FFF2-40B4-BE49-F238E27FC236}">
                <a16:creationId xmlns:a16="http://schemas.microsoft.com/office/drawing/2014/main" id="{F65E1C33-3D1B-B972-E633-E4AE0B9FED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93E25-9B9D-DD12-6739-3124D9B9719C}"/>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22291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671D1-7E3A-51D1-73DA-888EFB41C72E}"/>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3" name="Footer Placeholder 2">
            <a:extLst>
              <a:ext uri="{FF2B5EF4-FFF2-40B4-BE49-F238E27FC236}">
                <a16:creationId xmlns:a16="http://schemas.microsoft.com/office/drawing/2014/main" id="{BB863CAC-5800-372F-FA63-DD7BA25B6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E32C90-AC34-6429-1A27-1E8902825F52}"/>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355526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BDDB-851A-0528-34C3-991E271BF1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EC62B8-9A18-4F2C-A9F2-79AD67962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AE54F7-DD94-2A60-906A-3A91DEEF5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0DF6F-D402-E49A-A9C9-A57CC45DEAFE}"/>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6" name="Footer Placeholder 5">
            <a:extLst>
              <a:ext uri="{FF2B5EF4-FFF2-40B4-BE49-F238E27FC236}">
                <a16:creationId xmlns:a16="http://schemas.microsoft.com/office/drawing/2014/main" id="{01D143E1-184A-5400-64E3-A9846C00A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84DD4-C029-BF88-3A52-2E85BAFF75D6}"/>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116253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36F2-CF5F-0B8B-D597-F5DF6B2F3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A1C0C0-FB22-BDFD-5353-3D53C042F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6EB9E0-AD94-B4EF-8640-90CFFFC2C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8B0BB-CA5C-CD8B-8D9E-1A75674DAB03}"/>
              </a:ext>
            </a:extLst>
          </p:cNvPr>
          <p:cNvSpPr>
            <a:spLocks noGrp="1"/>
          </p:cNvSpPr>
          <p:nvPr>
            <p:ph type="dt" sz="half" idx="10"/>
          </p:nvPr>
        </p:nvSpPr>
        <p:spPr/>
        <p:txBody>
          <a:bodyPr/>
          <a:lstStyle/>
          <a:p>
            <a:fld id="{2D696247-59F0-4993-A61D-0CFDB50706E7}" type="datetimeFigureOut">
              <a:rPr lang="en-US" smtClean="0"/>
              <a:t>1/12/2024</a:t>
            </a:fld>
            <a:endParaRPr lang="en-US"/>
          </a:p>
        </p:txBody>
      </p:sp>
      <p:sp>
        <p:nvSpPr>
          <p:cNvPr id="6" name="Footer Placeholder 5">
            <a:extLst>
              <a:ext uri="{FF2B5EF4-FFF2-40B4-BE49-F238E27FC236}">
                <a16:creationId xmlns:a16="http://schemas.microsoft.com/office/drawing/2014/main" id="{C43A990C-01E5-CEBE-05D8-414DA7C91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ACB8B-DBA2-C3B3-2480-1561FD55E3C0}"/>
              </a:ext>
            </a:extLst>
          </p:cNvPr>
          <p:cNvSpPr>
            <a:spLocks noGrp="1"/>
          </p:cNvSpPr>
          <p:nvPr>
            <p:ph type="sldNum" sz="quarter" idx="12"/>
          </p:nvPr>
        </p:nvSpPr>
        <p:spPr/>
        <p:txBody>
          <a:bodyPr/>
          <a:lstStyle/>
          <a:p>
            <a:fld id="{84ACC4B2-0BA8-4C1A-B458-1DA9E6367EB9}" type="slidenum">
              <a:rPr lang="en-US" smtClean="0"/>
              <a:t>‹#›</a:t>
            </a:fld>
            <a:endParaRPr lang="en-US"/>
          </a:p>
        </p:txBody>
      </p:sp>
    </p:spTree>
    <p:extLst>
      <p:ext uri="{BB962C8B-B14F-4D97-AF65-F5344CB8AC3E}">
        <p14:creationId xmlns:p14="http://schemas.microsoft.com/office/powerpoint/2010/main" val="225784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528B16-2EFE-16AD-388B-3B6981A2F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D99749-BBC3-1ECB-B4FB-676713B78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32744-02BC-E340-BCC5-26D6610E0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6247-59F0-4993-A61D-0CFDB50706E7}" type="datetimeFigureOut">
              <a:rPr lang="en-US" smtClean="0"/>
              <a:t>1/12/2024</a:t>
            </a:fld>
            <a:endParaRPr lang="en-US"/>
          </a:p>
        </p:txBody>
      </p:sp>
      <p:sp>
        <p:nvSpPr>
          <p:cNvPr id="5" name="Footer Placeholder 4">
            <a:extLst>
              <a:ext uri="{FF2B5EF4-FFF2-40B4-BE49-F238E27FC236}">
                <a16:creationId xmlns:a16="http://schemas.microsoft.com/office/drawing/2014/main" id="{E5776812-2F0F-076A-D58A-372475A473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92371-096F-7820-E656-F13458A1D6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CC4B2-0BA8-4C1A-B458-1DA9E6367EB9}" type="slidenum">
              <a:rPr lang="en-US" smtClean="0"/>
              <a:t>‹#›</a:t>
            </a:fld>
            <a:endParaRPr lang="en-US"/>
          </a:p>
        </p:txBody>
      </p:sp>
    </p:spTree>
    <p:extLst>
      <p:ext uri="{BB962C8B-B14F-4D97-AF65-F5344CB8AC3E}">
        <p14:creationId xmlns:p14="http://schemas.microsoft.com/office/powerpoint/2010/main" val="21408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tower and red text&#10;&#10;Description automatically generated">
            <a:extLst>
              <a:ext uri="{FF2B5EF4-FFF2-40B4-BE49-F238E27FC236}">
                <a16:creationId xmlns:a16="http://schemas.microsoft.com/office/drawing/2014/main" id="{4764E22B-B296-6151-04D0-E168CF9C2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478" y="887335"/>
            <a:ext cx="3727044" cy="3727044"/>
          </a:xfrm>
          <a:prstGeom prst="rect">
            <a:avLst/>
          </a:prstGeom>
        </p:spPr>
      </p:pic>
      <p:sp>
        <p:nvSpPr>
          <p:cNvPr id="23" name="TextBox 22">
            <a:extLst>
              <a:ext uri="{FF2B5EF4-FFF2-40B4-BE49-F238E27FC236}">
                <a16:creationId xmlns:a16="http://schemas.microsoft.com/office/drawing/2014/main" id="{2D1D37FE-DDE6-0C1D-CF63-9973F19AF2C1}"/>
              </a:ext>
            </a:extLst>
          </p:cNvPr>
          <p:cNvSpPr txBox="1"/>
          <p:nvPr/>
        </p:nvSpPr>
        <p:spPr>
          <a:xfrm>
            <a:off x="4500724" y="3769901"/>
            <a:ext cx="3190552" cy="707886"/>
          </a:xfrm>
          <a:prstGeom prst="rect">
            <a:avLst/>
          </a:prstGeom>
          <a:noFill/>
        </p:spPr>
        <p:txBody>
          <a:bodyPr wrap="none" rtlCol="0">
            <a:spAutoFit/>
          </a:bodyPr>
          <a:lstStyle/>
          <a:p>
            <a:pPr algn="r" rtl="1"/>
            <a:r>
              <a:rPr lang="en-US" sz="4000" b="1" dirty="0" err="1">
                <a:solidFill>
                  <a:srgbClr val="AAAAAA"/>
                </a:solidFill>
                <a:latin typeface="Franklin Gothic Heavy" panose="020F0502020204030204" pitchFamily="34" charset="0"/>
                <a:ea typeface="STHupo" panose="020B0503020204020204" pitchFamily="2" charset="-122"/>
                <a:cs typeface="B Bardiya" panose="00000400000000000000" pitchFamily="2" charset="-78"/>
              </a:rPr>
              <a:t>Tehran</a:t>
            </a:r>
            <a:r>
              <a:rPr lang="en-US" sz="4000" b="1" dirty="0" err="1">
                <a:solidFill>
                  <a:srgbClr val="E74C3C"/>
                </a:solidFill>
                <a:latin typeface="Franklin Gothic Heavy" panose="020F0502020204030204" pitchFamily="34" charset="0"/>
                <a:ea typeface="STHupo" panose="020B0503020204020204" pitchFamily="2" charset="-122"/>
                <a:cs typeface="B Bardiya" panose="00000400000000000000" pitchFamily="2" charset="-78"/>
              </a:rPr>
              <a:t>IT</a:t>
            </a:r>
            <a:r>
              <a:rPr lang="en-US" sz="4000" b="1" dirty="0" err="1">
                <a:solidFill>
                  <a:srgbClr val="AAAAAA"/>
                </a:solidFill>
                <a:latin typeface="Franklin Gothic Heavy" panose="020F0502020204030204" pitchFamily="34" charset="0"/>
                <a:ea typeface="STHupo" panose="020B0503020204020204" pitchFamily="2" charset="-122"/>
                <a:cs typeface="B Bardiya" panose="00000400000000000000" pitchFamily="2" charset="-78"/>
              </a:rPr>
              <a:t>.Net</a:t>
            </a:r>
            <a:endParaRPr lang="en-US" sz="4000" b="1" dirty="0">
              <a:solidFill>
                <a:srgbClr val="AAAAAA"/>
              </a:solidFill>
              <a:latin typeface="Franklin Gothic Heavy" panose="020F0502020204030204" pitchFamily="34" charset="0"/>
              <a:ea typeface="STHupo" panose="020B0503020204020204" pitchFamily="2" charset="-122"/>
              <a:cs typeface="B Bardiya" panose="00000400000000000000" pitchFamily="2" charset="-78"/>
            </a:endParaRPr>
          </a:p>
        </p:txBody>
      </p:sp>
    </p:spTree>
    <p:extLst>
      <p:ext uri="{BB962C8B-B14F-4D97-AF65-F5344CB8AC3E}">
        <p14:creationId xmlns:p14="http://schemas.microsoft.com/office/powerpoint/2010/main" val="3663899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Isosceles Triangle 2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iagram of a computer system&#10;&#10;Description automatically generated">
            <a:extLst>
              <a:ext uri="{FF2B5EF4-FFF2-40B4-BE49-F238E27FC236}">
                <a16:creationId xmlns:a16="http://schemas.microsoft.com/office/drawing/2014/main" id="{43E5DFF6-7923-393C-AF53-DBB340098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384300"/>
            <a:ext cx="10905066" cy="4089399"/>
          </a:xfrm>
          <a:prstGeom prst="rect">
            <a:avLst/>
          </a:prstGeom>
          <a:ln>
            <a:noFill/>
          </a:ln>
        </p:spPr>
      </p:pic>
      <p:sp>
        <p:nvSpPr>
          <p:cNvPr id="25" name="Isosceles Triangle 2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79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4E6711-9707-7AD8-58AF-A19C03148C6C}"/>
              </a:ext>
            </a:extLst>
          </p:cNvPr>
          <p:cNvSpPr/>
          <p:nvPr/>
        </p:nvSpPr>
        <p:spPr>
          <a:xfrm rot="21392511">
            <a:off x="3825550" y="2946571"/>
            <a:ext cx="4400940" cy="1656184"/>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800" b="1" dirty="0">
                <a:solidFill>
                  <a:schemeClr val="bg1">
                    <a:lumMod val="95000"/>
                  </a:schemeClr>
                </a:solidFill>
                <a:latin typeface="Aharoni" panose="02010803020104030203" pitchFamily="2" charset="-79"/>
                <a:cs typeface="B Bardiya" panose="00000400000000000000" pitchFamily="2" charset="-78"/>
              </a:rPr>
              <a:t>چـــــیــــست؟</a:t>
            </a:r>
            <a:endParaRPr lang="en-US" sz="2800" b="1" dirty="0">
              <a:latin typeface="Aharoni" panose="02010803020104030203" pitchFamily="2" charset="-79"/>
              <a:cs typeface="B Bardiya" panose="00000400000000000000" pitchFamily="2" charset="-78"/>
            </a:endParaRPr>
          </a:p>
        </p:txBody>
      </p:sp>
      <p:sp>
        <p:nvSpPr>
          <p:cNvPr id="2" name="Rectangle 1">
            <a:extLst>
              <a:ext uri="{FF2B5EF4-FFF2-40B4-BE49-F238E27FC236}">
                <a16:creationId xmlns:a16="http://schemas.microsoft.com/office/drawing/2014/main" id="{229D7CFA-9C58-D5A7-E74D-03B9E53CF5A9}"/>
              </a:ext>
            </a:extLst>
          </p:cNvPr>
          <p:cNvSpPr/>
          <p:nvPr/>
        </p:nvSpPr>
        <p:spPr>
          <a:xfrm rot="779423">
            <a:off x="3825550" y="1645032"/>
            <a:ext cx="4400940" cy="1656184"/>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MVC</a:t>
            </a:r>
            <a:endParaRPr lang="en-US" sz="28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889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2" presetClass="emph" presetSubtype="0" fill="hold" grpId="0" nodeType="with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C56BE-879F-35BA-6004-86E563A533C4}"/>
              </a:ext>
            </a:extLst>
          </p:cNvPr>
          <p:cNvSpPr/>
          <p:nvPr/>
        </p:nvSpPr>
        <p:spPr>
          <a:xfrm>
            <a:off x="4572777" y="407605"/>
            <a:ext cx="3046446" cy="84269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MVC</a:t>
            </a:r>
            <a:endParaRPr lang="en-US" sz="2800" b="1" dirty="0">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BC172C63-059F-6095-210F-C0A9FBA10E8A}"/>
              </a:ext>
            </a:extLst>
          </p:cNvPr>
          <p:cNvSpPr txBox="1"/>
          <p:nvPr/>
        </p:nvSpPr>
        <p:spPr>
          <a:xfrm>
            <a:off x="2693440" y="1465570"/>
            <a:ext cx="6805120" cy="1154162"/>
          </a:xfrm>
          <a:prstGeom prst="rect">
            <a:avLst/>
          </a:prstGeom>
          <a:noFill/>
        </p:spPr>
        <p:txBody>
          <a:bodyPr wrap="square">
            <a:spAutoFit/>
          </a:bodyPr>
          <a:lstStyle/>
          <a:p>
            <a:pPr algn="ctr" rtl="1">
              <a:lnSpc>
                <a:spcPct val="150000"/>
              </a:lnSpc>
            </a:pPr>
            <a:r>
              <a:rPr lang="en-US" sz="2400" b="1">
                <a:solidFill>
                  <a:schemeClr val="bg1">
                    <a:lumMod val="95000"/>
                  </a:schemeClr>
                </a:solidFill>
                <a:cs typeface="B Bardiya" panose="00000400000000000000" pitchFamily="2" charset="-78"/>
              </a:rPr>
              <a:t>MVC</a:t>
            </a:r>
            <a:r>
              <a:rPr lang="fa-IR" sz="2400" b="1">
                <a:solidFill>
                  <a:schemeClr val="bg1">
                    <a:lumMod val="95000"/>
                  </a:schemeClr>
                </a:solidFill>
                <a:cs typeface="B Bardiya" panose="00000400000000000000" pitchFamily="2" charset="-78"/>
              </a:rPr>
              <a:t> </a:t>
            </a:r>
            <a:r>
              <a:rPr lang="ar-SA" sz="2400" b="1">
                <a:solidFill>
                  <a:schemeClr val="bg1">
                    <a:lumMod val="95000"/>
                  </a:schemeClr>
                </a:solidFill>
                <a:cs typeface="B Bardiya" panose="00000400000000000000" pitchFamily="2" charset="-78"/>
              </a:rPr>
              <a:t>یک الگوی طراحی یا</a:t>
            </a:r>
            <a:r>
              <a:rPr lang="en-US" sz="2400" b="1">
                <a:solidFill>
                  <a:schemeClr val="bg1">
                    <a:lumMod val="95000"/>
                  </a:schemeClr>
                </a:solidFill>
                <a:cs typeface="B Bardiya" panose="00000400000000000000" pitchFamily="2" charset="-78"/>
              </a:rPr>
              <a:t> design pattern </a:t>
            </a:r>
            <a:r>
              <a:rPr lang="ar-SA" sz="2400" b="1">
                <a:solidFill>
                  <a:schemeClr val="bg1">
                    <a:lumMod val="95000"/>
                  </a:schemeClr>
                </a:solidFill>
                <a:cs typeface="B Bardiya" panose="00000400000000000000" pitchFamily="2" charset="-78"/>
              </a:rPr>
              <a:t>است که مخفف کلمات</a:t>
            </a:r>
            <a:r>
              <a:rPr lang="en-US" sz="2400" b="1">
                <a:solidFill>
                  <a:schemeClr val="bg1">
                    <a:lumMod val="95000"/>
                  </a:schemeClr>
                </a:solidFill>
                <a:cs typeface="B Bardiya" panose="00000400000000000000" pitchFamily="2" charset="-78"/>
              </a:rPr>
              <a:t>Model View Controller </a:t>
            </a:r>
            <a:r>
              <a:rPr lang="fa-IR" sz="2400" b="1">
                <a:solidFill>
                  <a:schemeClr val="bg1">
                    <a:lumMod val="95000"/>
                  </a:schemeClr>
                </a:solidFill>
                <a:cs typeface="B Bardiya" panose="00000400000000000000" pitchFamily="2" charset="-78"/>
              </a:rPr>
              <a:t> </a:t>
            </a:r>
            <a:r>
              <a:rPr lang="ar-SA" sz="2400" b="1">
                <a:solidFill>
                  <a:schemeClr val="bg1">
                    <a:lumMod val="95000"/>
                  </a:schemeClr>
                </a:solidFill>
                <a:cs typeface="B Bardiya" panose="00000400000000000000" pitchFamily="2" charset="-78"/>
              </a:rPr>
              <a:t>است</a:t>
            </a:r>
            <a:endParaRPr lang="en-US" sz="2400" b="1" dirty="0">
              <a:solidFill>
                <a:schemeClr val="bg1">
                  <a:lumMod val="95000"/>
                </a:schemeClr>
              </a:solidFill>
              <a:cs typeface="B Bardiya" panose="00000400000000000000" pitchFamily="2" charset="-78"/>
            </a:endParaRPr>
          </a:p>
        </p:txBody>
      </p:sp>
      <p:sp>
        <p:nvSpPr>
          <p:cNvPr id="7" name="Rectangle 6">
            <a:extLst>
              <a:ext uri="{FF2B5EF4-FFF2-40B4-BE49-F238E27FC236}">
                <a16:creationId xmlns:a16="http://schemas.microsoft.com/office/drawing/2014/main" id="{1B0A4568-7884-F7EF-9CCD-5E08068F94EF}"/>
              </a:ext>
            </a:extLst>
          </p:cNvPr>
          <p:cNvSpPr/>
          <p:nvPr/>
        </p:nvSpPr>
        <p:spPr>
          <a:xfrm>
            <a:off x="6538452" y="3368124"/>
            <a:ext cx="4473678" cy="836305"/>
          </a:xfrm>
          <a:prstGeom prst="rect">
            <a:avLst/>
          </a:prstGeom>
          <a:solidFill>
            <a:srgbClr val="C050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dirty="0">
                <a:solidFill>
                  <a:schemeClr val="bg1">
                    <a:lumMod val="95000"/>
                  </a:schemeClr>
                </a:solidFill>
                <a:cs typeface="B Bardiya" panose="00000400000000000000" pitchFamily="2" charset="-78"/>
              </a:rPr>
              <a:t>وظیفه ارتباط با پایگاه داده را برعهده دارد</a:t>
            </a:r>
            <a:endParaRPr lang="en-US" sz="1800" b="1" dirty="0">
              <a:solidFill>
                <a:schemeClr val="bg1">
                  <a:lumMod val="95000"/>
                </a:schemeClr>
              </a:solidFill>
              <a:cs typeface="B Bardiya" panose="00000400000000000000" pitchFamily="2" charset="-78"/>
            </a:endParaRPr>
          </a:p>
        </p:txBody>
      </p:sp>
      <p:sp>
        <p:nvSpPr>
          <p:cNvPr id="10" name="Rectangle 9">
            <a:extLst>
              <a:ext uri="{FF2B5EF4-FFF2-40B4-BE49-F238E27FC236}">
                <a16:creationId xmlns:a16="http://schemas.microsoft.com/office/drawing/2014/main" id="{F7A110E7-37F0-A2B8-AFBC-A680F0CB4B4A}"/>
              </a:ext>
            </a:extLst>
          </p:cNvPr>
          <p:cNvSpPr/>
          <p:nvPr/>
        </p:nvSpPr>
        <p:spPr>
          <a:xfrm>
            <a:off x="7913417" y="5379851"/>
            <a:ext cx="4081163" cy="836305"/>
          </a:xfrm>
          <a:prstGeom prst="rect">
            <a:avLst/>
          </a:prstGeom>
          <a:solidFill>
            <a:srgbClr val="9BBB5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r-SA" sz="1800" b="1" dirty="0">
                <a:solidFill>
                  <a:schemeClr val="bg1">
                    <a:lumMod val="95000"/>
                  </a:schemeClr>
                </a:solidFill>
                <a:cs typeface="B Bardiya" panose="00000400000000000000" pitchFamily="2" charset="-78"/>
              </a:rPr>
              <a:t>وظیفه نمایش اطلاعات </a:t>
            </a:r>
            <a:r>
              <a:rPr lang="fa-IR" sz="1800" b="1" dirty="0">
                <a:solidFill>
                  <a:schemeClr val="bg1">
                    <a:lumMod val="95000"/>
                  </a:schemeClr>
                </a:solidFill>
                <a:cs typeface="B Bardiya" panose="00000400000000000000" pitchFamily="2" charset="-78"/>
              </a:rPr>
              <a:t>به</a:t>
            </a:r>
            <a:r>
              <a:rPr lang="ar-SA" sz="1800" b="1" dirty="0">
                <a:solidFill>
                  <a:schemeClr val="bg1">
                    <a:lumMod val="95000"/>
                  </a:schemeClr>
                </a:solidFill>
                <a:cs typeface="B Bardiya" panose="00000400000000000000" pitchFamily="2" charset="-78"/>
              </a:rPr>
              <a:t> کاربر</a:t>
            </a:r>
            <a:r>
              <a:rPr lang="fa-IR" sz="1800" b="1" dirty="0">
                <a:solidFill>
                  <a:schemeClr val="bg1">
                    <a:lumMod val="95000"/>
                  </a:schemeClr>
                </a:solidFill>
                <a:cs typeface="B Bardiya" panose="00000400000000000000" pitchFamily="2" charset="-78"/>
              </a:rPr>
              <a:t>ان</a:t>
            </a:r>
            <a:r>
              <a:rPr lang="ar-SA" sz="1800" b="1" dirty="0">
                <a:solidFill>
                  <a:schemeClr val="bg1">
                    <a:lumMod val="95000"/>
                  </a:schemeClr>
                </a:solidFill>
                <a:cs typeface="B Bardiya" panose="00000400000000000000" pitchFamily="2" charset="-78"/>
              </a:rPr>
              <a:t> را برعهده دارد</a:t>
            </a:r>
            <a:endParaRPr lang="en-US" sz="1800" b="1" dirty="0">
              <a:solidFill>
                <a:schemeClr val="bg1">
                  <a:lumMod val="95000"/>
                </a:schemeClr>
              </a:solidFill>
              <a:cs typeface="B Bardiya" panose="00000400000000000000" pitchFamily="2" charset="-78"/>
            </a:endParaRPr>
          </a:p>
        </p:txBody>
      </p:sp>
      <p:sp>
        <p:nvSpPr>
          <p:cNvPr id="11" name="Rectangle 10">
            <a:extLst>
              <a:ext uri="{FF2B5EF4-FFF2-40B4-BE49-F238E27FC236}">
                <a16:creationId xmlns:a16="http://schemas.microsoft.com/office/drawing/2014/main" id="{75F85B0D-EF85-BE3E-2E6A-F0F9335A0BF5}"/>
              </a:ext>
            </a:extLst>
          </p:cNvPr>
          <p:cNvSpPr/>
          <p:nvPr/>
        </p:nvSpPr>
        <p:spPr>
          <a:xfrm>
            <a:off x="167146" y="5372766"/>
            <a:ext cx="4081163" cy="836305"/>
          </a:xfrm>
          <a:prstGeom prst="rect">
            <a:avLst/>
          </a:prstGeom>
          <a:solidFill>
            <a:srgbClr val="806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1800" b="1" dirty="0">
                <a:solidFill>
                  <a:schemeClr val="bg1">
                    <a:lumMod val="95000"/>
                  </a:schemeClr>
                </a:solidFill>
                <a:cs typeface="B Bardiya" panose="00000400000000000000" pitchFamily="2" charset="-78"/>
              </a:rPr>
              <a:t>وظیفه </a:t>
            </a:r>
            <a:r>
              <a:rPr lang="fa-IR" sz="1800" b="1" dirty="0">
                <a:solidFill>
                  <a:schemeClr val="bg1">
                    <a:lumMod val="95000"/>
                  </a:schemeClr>
                </a:solidFill>
                <a:cs typeface="B Bardiya" panose="00000400000000000000" pitchFamily="2" charset="-78"/>
              </a:rPr>
              <a:t>ارتباط  </a:t>
            </a:r>
            <a:r>
              <a:rPr lang="ar-SA" sz="1800" b="1" dirty="0">
                <a:solidFill>
                  <a:schemeClr val="bg1">
                    <a:lumMod val="95000"/>
                  </a:schemeClr>
                </a:solidFill>
                <a:cs typeface="B Bardiya" panose="00000400000000000000" pitchFamily="2" charset="-78"/>
              </a:rPr>
              <a:t>بین</a:t>
            </a:r>
            <a:r>
              <a:rPr lang="fa-IR" sz="1800" b="1" dirty="0">
                <a:solidFill>
                  <a:schemeClr val="bg1">
                    <a:lumMod val="95000"/>
                  </a:schemeClr>
                </a:solidFill>
                <a:cs typeface="B Bardiya" panose="00000400000000000000" pitchFamily="2" charset="-78"/>
              </a:rPr>
              <a:t> </a:t>
            </a:r>
            <a:r>
              <a:rPr lang="en-US" sz="1800" b="1" dirty="0">
                <a:solidFill>
                  <a:schemeClr val="bg1">
                    <a:lumMod val="95000"/>
                  </a:schemeClr>
                </a:solidFill>
                <a:cs typeface="B Bardiya" panose="00000400000000000000" pitchFamily="2" charset="-78"/>
              </a:rPr>
              <a:t>Model</a:t>
            </a:r>
            <a:r>
              <a:rPr lang="ar-SA" sz="1800" b="1" dirty="0">
                <a:solidFill>
                  <a:schemeClr val="bg1">
                    <a:lumMod val="95000"/>
                  </a:schemeClr>
                </a:solidFill>
                <a:cs typeface="B Bardiya" panose="00000400000000000000" pitchFamily="2" charset="-78"/>
              </a:rPr>
              <a:t> و</a:t>
            </a:r>
            <a:r>
              <a:rPr lang="en-US" sz="1800" b="1" dirty="0">
                <a:solidFill>
                  <a:schemeClr val="bg1">
                    <a:lumMod val="95000"/>
                  </a:schemeClr>
                </a:solidFill>
                <a:cs typeface="B Bardiya" panose="00000400000000000000" pitchFamily="2" charset="-78"/>
              </a:rPr>
              <a:t> View</a:t>
            </a:r>
            <a:r>
              <a:rPr lang="fa-IR" sz="1800" b="1" dirty="0">
                <a:solidFill>
                  <a:schemeClr val="bg1">
                    <a:lumMod val="95000"/>
                  </a:schemeClr>
                </a:solidFill>
                <a:cs typeface="B Bardiya" panose="00000400000000000000" pitchFamily="2" charset="-78"/>
              </a:rPr>
              <a:t> را بر عهده دارد</a:t>
            </a:r>
            <a:endParaRPr lang="en-US" sz="1800" b="1" dirty="0">
              <a:solidFill>
                <a:schemeClr val="bg1">
                  <a:lumMod val="95000"/>
                </a:schemeClr>
              </a:solidFill>
              <a:cs typeface="B Bardiya" panose="00000400000000000000" pitchFamily="2" charset="-78"/>
            </a:endParaRPr>
          </a:p>
        </p:txBody>
      </p:sp>
      <p:pic>
        <p:nvPicPr>
          <p:cNvPr id="12" name="Picture 11" descr="A diagram of a model&#10;&#10;Description automatically generated">
            <a:extLst>
              <a:ext uri="{FF2B5EF4-FFF2-40B4-BE49-F238E27FC236}">
                <a16:creationId xmlns:a16="http://schemas.microsoft.com/office/drawing/2014/main" id="{B984D70B-3F42-50D9-2C8F-5983ED71C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627" y="2989005"/>
            <a:ext cx="8046745" cy="3576331"/>
          </a:xfrm>
          <a:prstGeom prst="rect">
            <a:avLst/>
          </a:prstGeom>
        </p:spPr>
      </p:pic>
    </p:spTree>
    <p:extLst>
      <p:ext uri="{BB962C8B-B14F-4D97-AF65-F5344CB8AC3E}">
        <p14:creationId xmlns:p14="http://schemas.microsoft.com/office/powerpoint/2010/main" val="392232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par>
                                <p:cTn id="14" presetID="42"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C56BE-879F-35BA-6004-86E563A533C4}"/>
              </a:ext>
            </a:extLst>
          </p:cNvPr>
          <p:cNvSpPr/>
          <p:nvPr/>
        </p:nvSpPr>
        <p:spPr>
          <a:xfrm>
            <a:off x="4572777" y="407605"/>
            <a:ext cx="3046446" cy="84269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MVC</a:t>
            </a:r>
            <a:endParaRPr lang="en-US" sz="2800" b="1" dirty="0">
              <a:latin typeface="Aharoni" panose="02010803020104030203" pitchFamily="2" charset="-79"/>
              <a:cs typeface="Aharoni" panose="02010803020104030203" pitchFamily="2" charset="-79"/>
            </a:endParaRPr>
          </a:p>
        </p:txBody>
      </p:sp>
      <p:pic>
        <p:nvPicPr>
          <p:cNvPr id="10" name="Picture 9" descr="A diagram of a person with different words&#10;&#10;Description automatically generated">
            <a:extLst>
              <a:ext uri="{FF2B5EF4-FFF2-40B4-BE49-F238E27FC236}">
                <a16:creationId xmlns:a16="http://schemas.microsoft.com/office/drawing/2014/main" id="{37D58070-EB28-ECED-25C1-522CCC227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758" y="291341"/>
            <a:ext cx="9672483" cy="62753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95243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4C56BE-879F-35BA-6004-86E563A533C4}"/>
              </a:ext>
            </a:extLst>
          </p:cNvPr>
          <p:cNvSpPr/>
          <p:nvPr/>
        </p:nvSpPr>
        <p:spPr>
          <a:xfrm rot="172196">
            <a:off x="4035794" y="2383822"/>
            <a:ext cx="3723349" cy="1109856"/>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a:solidFill>
                  <a:schemeClr val="bg1">
                    <a:lumMod val="95000"/>
                  </a:schemeClr>
                </a:solidFill>
                <a:latin typeface="Aharoni" panose="02010803020104030203" pitchFamily="2" charset="-79"/>
                <a:cs typeface="Aharoni" panose="02010803020104030203" pitchFamily="2" charset="-79"/>
              </a:rPr>
              <a:t>MVC</a:t>
            </a:r>
            <a:endParaRPr lang="en-US" sz="2800" b="1" dirty="0">
              <a:latin typeface="Aharoni" panose="02010803020104030203" pitchFamily="2" charset="-79"/>
              <a:cs typeface="Aharoni" panose="02010803020104030203" pitchFamily="2" charset="-79"/>
            </a:endParaRPr>
          </a:p>
        </p:txBody>
      </p:sp>
      <p:sp>
        <p:nvSpPr>
          <p:cNvPr id="3" name="Rectangle 2">
            <a:extLst>
              <a:ext uri="{FF2B5EF4-FFF2-40B4-BE49-F238E27FC236}">
                <a16:creationId xmlns:a16="http://schemas.microsoft.com/office/drawing/2014/main" id="{FA22E492-4FB9-609F-5907-8EAE6D7976FC}"/>
              </a:ext>
            </a:extLst>
          </p:cNvPr>
          <p:cNvSpPr/>
          <p:nvPr/>
        </p:nvSpPr>
        <p:spPr>
          <a:xfrm rot="21421140">
            <a:off x="4234325" y="3256302"/>
            <a:ext cx="3723349" cy="1175446"/>
          </a:xfrm>
          <a:prstGeom prst="rect">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a-IR" sz="2800" b="1" dirty="0">
                <a:solidFill>
                  <a:schemeClr val="bg1">
                    <a:lumMod val="95000"/>
                  </a:schemeClr>
                </a:solidFill>
                <a:latin typeface="Aharoni" panose="02010803020104030203" pitchFamily="2" charset="-79"/>
                <a:cs typeface="B Bardiya" panose="00000400000000000000" pitchFamily="2" charset="-78"/>
              </a:rPr>
              <a:t>مزایا</a:t>
            </a:r>
            <a:endParaRPr lang="en-US" sz="2800" b="1" dirty="0">
              <a:latin typeface="Aharoni" panose="02010803020104030203" pitchFamily="2" charset="-79"/>
              <a:cs typeface="B Bardiya" panose="00000400000000000000" pitchFamily="2" charset="-78"/>
            </a:endParaRPr>
          </a:p>
        </p:txBody>
      </p:sp>
    </p:spTree>
    <p:extLst>
      <p:ext uri="{BB962C8B-B14F-4D97-AF65-F5344CB8AC3E}">
        <p14:creationId xmlns:p14="http://schemas.microsoft.com/office/powerpoint/2010/main" val="152416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72C63-059F-6095-210F-C0A9FBA10E8A}"/>
              </a:ext>
            </a:extLst>
          </p:cNvPr>
          <p:cNvSpPr txBox="1"/>
          <p:nvPr/>
        </p:nvSpPr>
        <p:spPr>
          <a:xfrm>
            <a:off x="5928175" y="2838296"/>
            <a:ext cx="5734013" cy="1708160"/>
          </a:xfrm>
          <a:prstGeom prst="rect">
            <a:avLst/>
          </a:prstGeom>
          <a:noFill/>
        </p:spPr>
        <p:txBody>
          <a:bodyPr wrap="square">
            <a:spAutoFit/>
          </a:bodyPr>
          <a:lstStyle/>
          <a:p>
            <a:pPr algn="r" rtl="1">
              <a:lnSpc>
                <a:spcPct val="150000"/>
              </a:lnSpc>
            </a:pPr>
            <a:r>
              <a:rPr lang="en-US" sz="2400" b="1" dirty="0">
                <a:solidFill>
                  <a:schemeClr val="bg1">
                    <a:lumMod val="95000"/>
                  </a:schemeClr>
                </a:solidFill>
                <a:cs typeface="B Bardiya" panose="00000400000000000000" pitchFamily="2" charset="-78"/>
              </a:rPr>
              <a:t> MVC</a:t>
            </a:r>
            <a:r>
              <a:rPr lang="ar-SA" sz="2400" b="1" dirty="0">
                <a:solidFill>
                  <a:schemeClr val="bg1">
                    <a:lumMod val="95000"/>
                  </a:schemeClr>
                </a:solidFill>
                <a:cs typeface="B Bardiya" panose="00000400000000000000" pitchFamily="2" charset="-78"/>
              </a:rPr>
              <a:t>باعث می‌شود هر کد در جای مربوط به خودش باشد و نظمی که ایجاد می‌شود باعث افزایش سرعت توسعه کدها می‌شود.</a:t>
            </a:r>
            <a:endParaRPr lang="en-US" sz="2400" b="1" dirty="0">
              <a:solidFill>
                <a:schemeClr val="bg1">
                  <a:lumMod val="95000"/>
                </a:schemeClr>
              </a:solidFill>
              <a:cs typeface="B Bardiya" panose="00000400000000000000" pitchFamily="2" charset="-78"/>
            </a:endParaRPr>
          </a:p>
        </p:txBody>
      </p:sp>
      <p:sp>
        <p:nvSpPr>
          <p:cNvPr id="5" name="Rectangle 4">
            <a:extLst>
              <a:ext uri="{FF2B5EF4-FFF2-40B4-BE49-F238E27FC236}">
                <a16:creationId xmlns:a16="http://schemas.microsoft.com/office/drawing/2014/main" id="{B0EB7FB0-AC0C-1D56-8820-FA95FA5F005B}"/>
              </a:ext>
            </a:extLst>
          </p:cNvPr>
          <p:cNvSpPr/>
          <p:nvPr/>
        </p:nvSpPr>
        <p:spPr>
          <a:xfrm>
            <a:off x="9045002" y="2057125"/>
            <a:ext cx="2534391" cy="678179"/>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000" b="1" dirty="0">
                <a:solidFill>
                  <a:schemeClr val="bg1">
                    <a:lumMod val="95000"/>
                  </a:schemeClr>
                </a:solidFill>
                <a:cs typeface="B Bardiya" panose="00000400000000000000" pitchFamily="2" charset="-78"/>
              </a:rPr>
              <a:t>سرعت توسعه</a:t>
            </a:r>
            <a:endParaRPr lang="fa-IR" sz="2000" b="1" dirty="0">
              <a:solidFill>
                <a:schemeClr val="bg1">
                  <a:lumMod val="95000"/>
                </a:schemeClr>
              </a:solidFill>
              <a:cs typeface="B Bardiya" panose="00000400000000000000" pitchFamily="2" charset="-78"/>
            </a:endParaRPr>
          </a:p>
        </p:txBody>
      </p:sp>
      <p:pic>
        <p:nvPicPr>
          <p:cNvPr id="14" name="Picture 13" descr="A cartoon rocket with fire coming out of it&#10;&#10;Description automatically generated">
            <a:extLst>
              <a:ext uri="{FF2B5EF4-FFF2-40B4-BE49-F238E27FC236}">
                <a16:creationId xmlns:a16="http://schemas.microsoft.com/office/drawing/2014/main" id="{D119DEFA-F848-6BB5-C471-BE56F96A6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12" y="995733"/>
            <a:ext cx="5218967" cy="4997161"/>
          </a:xfrm>
          <a:prstGeom prst="rect">
            <a:avLst/>
          </a:prstGeom>
        </p:spPr>
      </p:pic>
    </p:spTree>
    <p:extLst>
      <p:ext uri="{BB962C8B-B14F-4D97-AF65-F5344CB8AC3E}">
        <p14:creationId xmlns:p14="http://schemas.microsoft.com/office/powerpoint/2010/main" val="4414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72C63-059F-6095-210F-C0A9FBA10E8A}"/>
              </a:ext>
            </a:extLst>
          </p:cNvPr>
          <p:cNvSpPr txBox="1"/>
          <p:nvPr/>
        </p:nvSpPr>
        <p:spPr>
          <a:xfrm>
            <a:off x="5928175" y="2838296"/>
            <a:ext cx="5734013" cy="1154162"/>
          </a:xfrm>
          <a:prstGeom prst="rect">
            <a:avLst/>
          </a:prstGeom>
          <a:noFill/>
        </p:spPr>
        <p:txBody>
          <a:bodyPr wrap="square">
            <a:spAutoFit/>
          </a:bodyPr>
          <a:lstStyle/>
          <a:p>
            <a:pPr algn="r" rtl="1">
              <a:lnSpc>
                <a:spcPct val="150000"/>
              </a:lnSpc>
            </a:pPr>
            <a:r>
              <a:rPr lang="ar-SA" sz="2400" b="1" dirty="0">
                <a:solidFill>
                  <a:schemeClr val="bg1">
                    <a:lumMod val="95000"/>
                  </a:schemeClr>
                </a:solidFill>
                <a:cs typeface="B Bardiya" panose="00000400000000000000" pitchFamily="2" charset="-78"/>
              </a:rPr>
              <a:t>در</a:t>
            </a:r>
            <a:r>
              <a:rPr lang="en-US" sz="2400" b="1" dirty="0">
                <a:solidFill>
                  <a:schemeClr val="bg1">
                    <a:lumMod val="95000"/>
                  </a:schemeClr>
                </a:solidFill>
                <a:cs typeface="B Bardiya" panose="00000400000000000000" pitchFamily="2" charset="-78"/>
              </a:rPr>
              <a:t> MVC </a:t>
            </a:r>
            <a:r>
              <a:rPr lang="ar-SA" sz="2400" b="1" dirty="0">
                <a:solidFill>
                  <a:schemeClr val="bg1">
                    <a:lumMod val="95000"/>
                  </a:schemeClr>
                </a:solidFill>
                <a:cs typeface="B Bardiya" panose="00000400000000000000" pitchFamily="2" charset="-78"/>
              </a:rPr>
              <a:t>به علت مرتب سازی و تمیز بودن کدها، خوانایی کدها بالاتر می‌رود.</a:t>
            </a:r>
            <a:endParaRPr lang="en-US" sz="2400" b="1" dirty="0">
              <a:solidFill>
                <a:schemeClr val="bg1">
                  <a:lumMod val="95000"/>
                </a:schemeClr>
              </a:solidFill>
              <a:cs typeface="B Bardiya" panose="00000400000000000000" pitchFamily="2" charset="-78"/>
            </a:endParaRPr>
          </a:p>
        </p:txBody>
      </p:sp>
      <p:sp>
        <p:nvSpPr>
          <p:cNvPr id="5" name="Rectangle 4">
            <a:extLst>
              <a:ext uri="{FF2B5EF4-FFF2-40B4-BE49-F238E27FC236}">
                <a16:creationId xmlns:a16="http://schemas.microsoft.com/office/drawing/2014/main" id="{B0EB7FB0-AC0C-1D56-8820-FA95FA5F005B}"/>
              </a:ext>
            </a:extLst>
          </p:cNvPr>
          <p:cNvSpPr/>
          <p:nvPr/>
        </p:nvSpPr>
        <p:spPr>
          <a:xfrm>
            <a:off x="9045002" y="2057125"/>
            <a:ext cx="2534391" cy="678179"/>
          </a:xfrm>
          <a:prstGeom prst="rect">
            <a:avLst/>
          </a:prstGeom>
          <a:solidFill>
            <a:srgbClr val="33808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000" b="1" dirty="0">
                <a:solidFill>
                  <a:schemeClr val="bg1">
                    <a:lumMod val="95000"/>
                  </a:schemeClr>
                </a:solidFill>
                <a:cs typeface="B Bardiya" panose="00000400000000000000" pitchFamily="2" charset="-78"/>
              </a:rPr>
              <a:t>افزایش خوانایی کد</a:t>
            </a:r>
            <a:endParaRPr lang="fa-IR" sz="2000" b="1" dirty="0">
              <a:solidFill>
                <a:schemeClr val="bg1">
                  <a:lumMod val="95000"/>
                </a:schemeClr>
              </a:solidFill>
              <a:cs typeface="B Bardiya" panose="00000400000000000000" pitchFamily="2" charset="-78"/>
            </a:endParaRPr>
          </a:p>
        </p:txBody>
      </p:sp>
      <p:pic>
        <p:nvPicPr>
          <p:cNvPr id="11" name="Picture 10" descr="A computer screen with hands typing on it&#10;&#10;Description automatically generated">
            <a:extLst>
              <a:ext uri="{FF2B5EF4-FFF2-40B4-BE49-F238E27FC236}">
                <a16:creationId xmlns:a16="http://schemas.microsoft.com/office/drawing/2014/main" id="{95076531-53C5-74DB-32A4-49D7E547B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9" y="869570"/>
            <a:ext cx="5849906" cy="5849906"/>
          </a:xfrm>
          <a:prstGeom prst="rect">
            <a:avLst/>
          </a:prstGeom>
        </p:spPr>
      </p:pic>
    </p:spTree>
    <p:extLst>
      <p:ext uri="{BB962C8B-B14F-4D97-AF65-F5344CB8AC3E}">
        <p14:creationId xmlns:p14="http://schemas.microsoft.com/office/powerpoint/2010/main" val="8600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1"/>
                                        </p:tgtEl>
                                        <p:attrNameLst>
                                          <p:attrName>r</p:attrName>
                                        </p:attrNameLst>
                                      </p:cBhvr>
                                    </p:animRot>
                                    <p:animRot by="-240000">
                                      <p:cBhvr>
                                        <p:cTn id="10" dur="200" fill="hold">
                                          <p:stCondLst>
                                            <p:cond delay="200"/>
                                          </p:stCondLst>
                                        </p:cTn>
                                        <p:tgtEl>
                                          <p:spTgt spid="11"/>
                                        </p:tgtEl>
                                        <p:attrNameLst>
                                          <p:attrName>r</p:attrName>
                                        </p:attrNameLst>
                                      </p:cBhvr>
                                    </p:animRot>
                                    <p:animRot by="240000">
                                      <p:cBhvr>
                                        <p:cTn id="11" dur="200" fill="hold">
                                          <p:stCondLst>
                                            <p:cond delay="400"/>
                                          </p:stCondLst>
                                        </p:cTn>
                                        <p:tgtEl>
                                          <p:spTgt spid="11"/>
                                        </p:tgtEl>
                                        <p:attrNameLst>
                                          <p:attrName>r</p:attrName>
                                        </p:attrNameLst>
                                      </p:cBhvr>
                                    </p:animRot>
                                    <p:animRot by="-240000">
                                      <p:cBhvr>
                                        <p:cTn id="12" dur="200" fill="hold">
                                          <p:stCondLst>
                                            <p:cond delay="600"/>
                                          </p:stCondLst>
                                        </p:cTn>
                                        <p:tgtEl>
                                          <p:spTgt spid="11"/>
                                        </p:tgtEl>
                                        <p:attrNameLst>
                                          <p:attrName>r</p:attrName>
                                        </p:attrNameLst>
                                      </p:cBhvr>
                                    </p:animRot>
                                    <p:animRot by="120000">
                                      <p:cBhvr>
                                        <p:cTn id="1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72C63-059F-6095-210F-C0A9FBA10E8A}"/>
              </a:ext>
            </a:extLst>
          </p:cNvPr>
          <p:cNvSpPr txBox="1"/>
          <p:nvPr/>
        </p:nvSpPr>
        <p:spPr>
          <a:xfrm>
            <a:off x="5928175" y="2838296"/>
            <a:ext cx="5734013" cy="1154162"/>
          </a:xfrm>
          <a:prstGeom prst="rect">
            <a:avLst/>
          </a:prstGeom>
          <a:noFill/>
        </p:spPr>
        <p:txBody>
          <a:bodyPr wrap="square">
            <a:spAutoFit/>
          </a:bodyPr>
          <a:lstStyle/>
          <a:p>
            <a:pPr algn="r" rtl="1">
              <a:lnSpc>
                <a:spcPct val="150000"/>
              </a:lnSpc>
            </a:pPr>
            <a:r>
              <a:rPr lang="ar-SA" sz="2400" b="1" dirty="0">
                <a:solidFill>
                  <a:schemeClr val="bg1">
                    <a:lumMod val="95000"/>
                  </a:schemeClr>
                </a:solidFill>
                <a:cs typeface="B Bardiya" panose="00000400000000000000" pitchFamily="2" charset="-78"/>
              </a:rPr>
              <a:t>در </a:t>
            </a:r>
            <a:r>
              <a:rPr lang="en-US" sz="2400" b="1" dirty="0">
                <a:solidFill>
                  <a:schemeClr val="bg1">
                    <a:lumMod val="95000"/>
                  </a:schemeClr>
                </a:solidFill>
                <a:cs typeface="B Bardiya" panose="00000400000000000000" pitchFamily="2" charset="-78"/>
              </a:rPr>
              <a:t> MVC </a:t>
            </a:r>
            <a:r>
              <a:rPr lang="ar-SA" sz="2400" b="1" dirty="0">
                <a:solidFill>
                  <a:schemeClr val="bg1">
                    <a:lumMod val="95000"/>
                  </a:schemeClr>
                </a:solidFill>
                <a:cs typeface="B Bardiya" panose="00000400000000000000" pitchFamily="2" charset="-78"/>
              </a:rPr>
              <a:t>اگر مشکلی در کد ایجاد شود، به دلیل ساختار مناسب و منظم، مشکل کد سریع‌تر رفع می‌شود.</a:t>
            </a:r>
            <a:endParaRPr lang="en-US" sz="2400" b="1" dirty="0">
              <a:solidFill>
                <a:schemeClr val="bg1">
                  <a:lumMod val="95000"/>
                </a:schemeClr>
              </a:solidFill>
              <a:cs typeface="B Bardiya" panose="00000400000000000000" pitchFamily="2" charset="-78"/>
            </a:endParaRPr>
          </a:p>
        </p:txBody>
      </p:sp>
      <p:sp>
        <p:nvSpPr>
          <p:cNvPr id="5" name="Rectangle 4">
            <a:extLst>
              <a:ext uri="{FF2B5EF4-FFF2-40B4-BE49-F238E27FC236}">
                <a16:creationId xmlns:a16="http://schemas.microsoft.com/office/drawing/2014/main" id="{B0EB7FB0-AC0C-1D56-8820-FA95FA5F005B}"/>
              </a:ext>
            </a:extLst>
          </p:cNvPr>
          <p:cNvSpPr/>
          <p:nvPr/>
        </p:nvSpPr>
        <p:spPr>
          <a:xfrm>
            <a:off x="9045002" y="2057125"/>
            <a:ext cx="2534391" cy="678179"/>
          </a:xfrm>
          <a:prstGeom prst="rect">
            <a:avLst/>
          </a:prstGeom>
          <a:solidFill>
            <a:srgbClr val="F98B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000" b="1" dirty="0">
                <a:solidFill>
                  <a:schemeClr val="bg1">
                    <a:lumMod val="95000"/>
                  </a:schemeClr>
                </a:solidFill>
                <a:cs typeface="B Bardiya" panose="00000400000000000000" pitchFamily="2" charset="-78"/>
              </a:rPr>
              <a:t>آسان‌تر شدن دیباگ کد</a:t>
            </a:r>
            <a:endParaRPr lang="fa-IR" sz="2000" b="1" dirty="0">
              <a:solidFill>
                <a:schemeClr val="bg1">
                  <a:lumMod val="95000"/>
                </a:schemeClr>
              </a:solidFill>
              <a:cs typeface="B Bardiya" panose="00000400000000000000" pitchFamily="2" charset="-78"/>
            </a:endParaRPr>
          </a:p>
        </p:txBody>
      </p:sp>
      <p:pic>
        <p:nvPicPr>
          <p:cNvPr id="7" name="Picture 6" descr="A bug with a target&#10;&#10;Description automatically generated">
            <a:extLst>
              <a:ext uri="{FF2B5EF4-FFF2-40B4-BE49-F238E27FC236}">
                <a16:creationId xmlns:a16="http://schemas.microsoft.com/office/drawing/2014/main" id="{6B49EC70-BA00-67A8-E806-8BF175874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99799">
            <a:off x="1063060" y="1111269"/>
            <a:ext cx="4795010" cy="4795010"/>
          </a:xfrm>
          <a:prstGeom prst="rect">
            <a:avLst/>
          </a:prstGeom>
        </p:spPr>
      </p:pic>
    </p:spTree>
    <p:extLst>
      <p:ext uri="{BB962C8B-B14F-4D97-AF65-F5344CB8AC3E}">
        <p14:creationId xmlns:p14="http://schemas.microsoft.com/office/powerpoint/2010/main" val="6085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72C63-059F-6095-210F-C0A9FBA10E8A}"/>
              </a:ext>
            </a:extLst>
          </p:cNvPr>
          <p:cNvSpPr txBox="1"/>
          <p:nvPr/>
        </p:nvSpPr>
        <p:spPr>
          <a:xfrm>
            <a:off x="5928175" y="2838296"/>
            <a:ext cx="5734013" cy="1708160"/>
          </a:xfrm>
          <a:prstGeom prst="rect">
            <a:avLst/>
          </a:prstGeom>
          <a:noFill/>
        </p:spPr>
        <p:txBody>
          <a:bodyPr wrap="square">
            <a:spAutoFit/>
          </a:bodyPr>
          <a:lstStyle/>
          <a:p>
            <a:pPr algn="r" rtl="1">
              <a:lnSpc>
                <a:spcPct val="150000"/>
              </a:lnSpc>
            </a:pPr>
            <a:r>
              <a:rPr lang="ar-SA" sz="2400" b="1" dirty="0">
                <a:solidFill>
                  <a:schemeClr val="bg1">
                    <a:lumMod val="95000"/>
                  </a:schemeClr>
                </a:solidFill>
                <a:cs typeface="B Bardiya" panose="00000400000000000000" pitchFamily="2" charset="-78"/>
              </a:rPr>
              <a:t>در</a:t>
            </a:r>
            <a:r>
              <a:rPr lang="en-US" sz="2400" b="1" dirty="0">
                <a:solidFill>
                  <a:schemeClr val="bg1">
                    <a:lumMod val="95000"/>
                  </a:schemeClr>
                </a:solidFill>
                <a:cs typeface="B Bardiya" panose="00000400000000000000" pitchFamily="2" charset="-78"/>
              </a:rPr>
              <a:t>MVC </a:t>
            </a:r>
            <a:r>
              <a:rPr lang="fa-IR" sz="2400" b="1" dirty="0">
                <a:solidFill>
                  <a:schemeClr val="bg1">
                    <a:lumMod val="95000"/>
                  </a:schemeClr>
                </a:solidFill>
                <a:cs typeface="B Bardiya" panose="00000400000000000000" pitchFamily="2" charset="-78"/>
              </a:rPr>
              <a:t> </a:t>
            </a:r>
            <a:r>
              <a:rPr lang="ar-SA" sz="2400" b="1" dirty="0">
                <a:solidFill>
                  <a:schemeClr val="bg1">
                    <a:lumMod val="95000"/>
                  </a:schemeClr>
                </a:solidFill>
                <a:cs typeface="B Bardiya" panose="00000400000000000000" pitchFamily="2" charset="-78"/>
              </a:rPr>
              <a:t>می‌توان به هر توسعه‌دهنده دسترسی لازم به آن بخش را داد. مثلا فرانت کار ها به ویو دسترسی دارند یا بک اند کار ها به کنترلر ها.</a:t>
            </a:r>
            <a:endParaRPr lang="en-US" sz="2400" b="1" dirty="0">
              <a:solidFill>
                <a:schemeClr val="bg1">
                  <a:lumMod val="95000"/>
                </a:schemeClr>
              </a:solidFill>
              <a:cs typeface="B Bardiya" panose="00000400000000000000" pitchFamily="2" charset="-78"/>
            </a:endParaRPr>
          </a:p>
        </p:txBody>
      </p:sp>
      <p:sp>
        <p:nvSpPr>
          <p:cNvPr id="5" name="Rectangle 4">
            <a:extLst>
              <a:ext uri="{FF2B5EF4-FFF2-40B4-BE49-F238E27FC236}">
                <a16:creationId xmlns:a16="http://schemas.microsoft.com/office/drawing/2014/main" id="{B0EB7FB0-AC0C-1D56-8820-FA95FA5F005B}"/>
              </a:ext>
            </a:extLst>
          </p:cNvPr>
          <p:cNvSpPr/>
          <p:nvPr/>
        </p:nvSpPr>
        <p:spPr>
          <a:xfrm>
            <a:off x="9045002" y="2057125"/>
            <a:ext cx="2534391" cy="678179"/>
          </a:xfrm>
          <a:prstGeom prst="rect">
            <a:avLst/>
          </a:prstGeom>
          <a:solidFill>
            <a:srgbClr val="61359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1"/>
            <a:r>
              <a:rPr lang="ar-SA" sz="2000" b="1" dirty="0">
                <a:solidFill>
                  <a:schemeClr val="bg1">
                    <a:lumMod val="95000"/>
                  </a:schemeClr>
                </a:solidFill>
                <a:cs typeface="B Bardiya" panose="00000400000000000000" pitchFamily="2" charset="-78"/>
              </a:rPr>
              <a:t>تقسیم کا</a:t>
            </a:r>
            <a:r>
              <a:rPr lang="fa-IR" sz="2000" b="1" dirty="0">
                <a:solidFill>
                  <a:schemeClr val="bg1">
                    <a:lumMod val="95000"/>
                  </a:schemeClr>
                </a:solidFill>
                <a:cs typeface="B Bardiya" panose="00000400000000000000" pitchFamily="2" charset="-78"/>
              </a:rPr>
              <a:t>ر</a:t>
            </a:r>
          </a:p>
        </p:txBody>
      </p:sp>
      <p:pic>
        <p:nvPicPr>
          <p:cNvPr id="9" name="Picture 8" descr="A person holding a touch screen&#10;&#10;Description automatically generated">
            <a:extLst>
              <a:ext uri="{FF2B5EF4-FFF2-40B4-BE49-F238E27FC236}">
                <a16:creationId xmlns:a16="http://schemas.microsoft.com/office/drawing/2014/main" id="{FF49ABDA-0345-501E-BF1F-02C545E21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27" y="895739"/>
            <a:ext cx="6198927" cy="5962261"/>
          </a:xfrm>
          <a:prstGeom prst="rect">
            <a:avLst/>
          </a:prstGeom>
        </p:spPr>
      </p:pic>
    </p:spTree>
    <p:extLst>
      <p:ext uri="{BB962C8B-B14F-4D97-AF65-F5344CB8AC3E}">
        <p14:creationId xmlns:p14="http://schemas.microsoft.com/office/powerpoint/2010/main" val="16006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241</Words>
  <Application>Microsoft Office PowerPoint</Application>
  <PresentationFormat>Widescreen</PresentationFormat>
  <Paragraphs>26</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Aharoni</vt:lpstr>
      <vt:lpstr>Arial</vt:lpstr>
      <vt:lpstr>B Bardiya</vt:lpstr>
      <vt:lpstr>Calibri</vt:lpstr>
      <vt:lpstr>Calibri Light</vt:lpstr>
      <vt:lpstr>Franklin Gothic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mohammadreza ahadia</dc:creator>
  <cp:lastModifiedBy>mohammadreza ahadia</cp:lastModifiedBy>
  <cp:revision>17</cp:revision>
  <dcterms:created xsi:type="dcterms:W3CDTF">2024-01-09T17:28:47Z</dcterms:created>
  <dcterms:modified xsi:type="dcterms:W3CDTF">2024-01-12T13:03:37Z</dcterms:modified>
</cp:coreProperties>
</file>