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E74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A6CA-0CB2-4E13-AF18-FF7AE461E7A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EBAD-EE21-4605-9048-9078E668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0" i="0" dirty="0">
                <a:solidFill>
                  <a:srgbClr val="212529"/>
                </a:solidFill>
                <a:effectLst/>
                <a:latin typeface="IS"/>
              </a:rPr>
              <a:t>کدهای توسعه داده شده با </a:t>
            </a:r>
            <a:r>
              <a:rPr lang="en-US" b="0" i="0" dirty="0">
                <a:solidFill>
                  <a:srgbClr val="212529"/>
                </a:solidFill>
                <a:effectLst/>
                <a:latin typeface="IS"/>
              </a:rPr>
              <a:t>NET Standard. </a:t>
            </a:r>
            <a:r>
              <a:rPr lang="ar-SA" b="0" i="0" dirty="0">
                <a:solidFill>
                  <a:srgbClr val="212529"/>
                </a:solidFill>
                <a:effectLst/>
                <a:latin typeface="IS"/>
              </a:rPr>
              <a:t>قابل استفاده در هر فریم‌ورکی است که از </a:t>
            </a:r>
            <a:r>
              <a:rPr lang="en-US" b="0" i="0" dirty="0">
                <a:solidFill>
                  <a:srgbClr val="212529"/>
                </a:solidFill>
                <a:effectLst/>
                <a:latin typeface="IS"/>
              </a:rPr>
              <a:t>NET Standard. </a:t>
            </a:r>
            <a:r>
              <a:rPr lang="ar-SA" b="0" i="0" dirty="0">
                <a:solidFill>
                  <a:srgbClr val="212529"/>
                </a:solidFill>
                <a:effectLst/>
                <a:latin typeface="IS"/>
              </a:rPr>
              <a:t>پشتیبانی کند.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2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r>
              <a:rPr lang="ar-SA" b="0" i="0" dirty="0">
                <a:solidFill>
                  <a:srgbClr val="212529"/>
                </a:solidFill>
                <a:effectLst/>
                <a:latin typeface="IS"/>
              </a:rPr>
              <a:t>با استفاده از </a:t>
            </a:r>
            <a:r>
              <a:rPr lang="en-US" b="0" i="0" dirty="0">
                <a:solidFill>
                  <a:srgbClr val="212529"/>
                </a:solidFill>
                <a:effectLst/>
                <a:latin typeface="IS"/>
              </a:rPr>
              <a:t>NET Standard. </a:t>
            </a:r>
            <a:r>
              <a:rPr lang="ar-SA" b="0" i="0" dirty="0">
                <a:solidFill>
                  <a:srgbClr val="212529"/>
                </a:solidFill>
                <a:effectLst/>
                <a:latin typeface="IS"/>
              </a:rPr>
              <a:t>به‌روزرسانی‌های کتابخانه‌ها و برنامه‌ها به صورت سریع‌تر و ساده‌تر انجام می‌شود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7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0" i="0" dirty="0">
                <a:solidFill>
                  <a:srgbClr val="212529"/>
                </a:solidFill>
                <a:effectLst/>
                <a:latin typeface="IS"/>
              </a:rPr>
              <a:t>NET Standard </a:t>
            </a:r>
            <a:r>
              <a:rPr lang="ar-SA" b="0" i="0" dirty="0">
                <a:solidFill>
                  <a:srgbClr val="212529"/>
                </a:solidFill>
                <a:effectLst/>
                <a:latin typeface="IS"/>
              </a:rPr>
              <a:t>به عنوان یک استاندارد مشترک، پیچیدگی میان فریم‌ورک‌ها را کاهش می‌دهد.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21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0" i="0" dirty="0">
                <a:solidFill>
                  <a:srgbClr val="212529"/>
                </a:solidFill>
                <a:effectLst/>
                <a:latin typeface="IS"/>
              </a:rPr>
              <a:t>NET Standard </a:t>
            </a:r>
            <a:r>
              <a:rPr lang="ar-SA" b="0" i="0" dirty="0">
                <a:solidFill>
                  <a:srgbClr val="212529"/>
                </a:solidFill>
                <a:effectLst/>
                <a:latin typeface="IS"/>
              </a:rPr>
              <a:t>امکان توسعه برنامه‌ها را برای محیط‌های مختلفی مانند ویندوز، لینوکس و </a:t>
            </a:r>
            <a:r>
              <a:rPr lang="en-US" b="0" i="0" dirty="0">
                <a:solidFill>
                  <a:srgbClr val="212529"/>
                </a:solidFill>
                <a:effectLst/>
                <a:latin typeface="IS"/>
              </a:rPr>
              <a:t>macOS </a:t>
            </a:r>
            <a:r>
              <a:rPr lang="ar-SA" b="0" i="0" dirty="0">
                <a:solidFill>
                  <a:srgbClr val="212529"/>
                </a:solidFill>
                <a:effectLst/>
                <a:latin typeface="IS"/>
              </a:rPr>
              <a:t>فراهم می‌کند.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15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3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A14-4A58-E68E-3B41-187CF1B6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59421-A577-62CA-1440-8E141B1C9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0332-EB64-8F37-A664-38FFD70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2D0B-9510-11DC-ED05-9929ECBF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3AF2-6EC0-8D24-8358-AAB60D08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FE9D-8B42-737A-DB84-7C6660B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291DF-2479-3E54-80AB-766FF8D6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95BA-4B86-73DE-2D4D-4AE18191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0304-A8F8-8501-9CFC-A938F023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E917-7E52-1BF8-B9E5-10820C1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C3231-A6C8-F1A5-911C-F9C86680E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41F05-46FE-3C7A-C8BF-7844666F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F75B8-3F10-AA64-C852-2A069A43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B9F2C-03E6-57DC-B098-DA5823B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0AFB-BC72-8065-6080-FDF8FC52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3D30-0D03-6B1A-5564-74567CAC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0691-C528-E005-4F14-43C5E4A1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2094-9E0C-879B-315F-CA55BB01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AEA2-A932-7C92-975B-CBC78521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4816-D2F6-0396-7886-2BBAF38A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7FD1-CB33-977B-E6A0-387613FD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0C27B-6DB3-E558-2ECB-D7C1EC4D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77E1-9E41-436E-9A61-45C13468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1106-75C9-C7D5-46F7-6EBC833F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7076-1BDB-4683-0A90-1ADD89B7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1079-1799-283C-743D-C66B1720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F52E-3CFE-5120-6F23-6BDECEB6B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F6A2B-5310-A51E-BDBA-3B6885EF0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B722-9A63-B257-FFB4-B03B729C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5341-9128-5FB0-5593-F48E7CB8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79BA-3380-9BB0-4FB6-C9062E9A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1AE9-0C37-2F10-04C2-382163A7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BB542-33DA-D8BC-0847-C9235F7A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BCF2-050D-3776-D02B-1DA6BBA2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27F1A-9194-E5A2-8B7F-2ECD1D5D8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3AF92-F050-AF03-3ACC-E4F13D36C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1627A-73B4-5419-8434-C68A3F7C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A9A49-E530-FC4B-DDCD-F036AA1F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4801-7518-0D98-5C3E-2113F91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D8FE-88F5-248A-C607-3AB0ED8C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7DBDF-3632-570C-C630-C300BF35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E1C33-3D1B-B972-E633-E4AE0B9F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93E25-9B9D-DD12-6739-3124D9B9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671D1-7E3A-51D1-73DA-888EFB4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63CAC-5800-372F-FA63-DD7BA25B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2C90-AC34-6429-1A27-1E890282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BDDB-851A-0528-34C3-991E271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62B8-9A18-4F2C-A9F2-79AD6796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E54F7-DD94-2A60-906A-3A91DEEF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0DF6F-D402-E49A-A9C9-A57CC45D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43E1-184A-5400-64E3-A9846C00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4DD4-C029-BF88-3A52-2E85BAFF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36F2-CF5F-0B8B-D597-F5DF6B2F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1C0C0-FB22-BDFD-5353-3D53C042F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EB9E0-AD94-B4EF-8640-90CFFFC2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B0BB-CA5C-CD8B-8D9E-1A75674D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A990C-01E5-CEBE-05D8-414DA7C9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ACB8B-DBA2-C3B3-2480-1561FD55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28B16-2EFE-16AD-388B-3B6981A2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9749-BBC3-1ECB-B4FB-676713B7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2744-02BC-E340-BCC5-26D6610E0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6247-59F0-4993-A61D-0CFDB50706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76812-2F0F-076A-D58A-372475A47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2371-096F-7820-E656-F13458A1D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tower and red text&#10;&#10;Description automatically generated">
            <a:extLst>
              <a:ext uri="{FF2B5EF4-FFF2-40B4-BE49-F238E27FC236}">
                <a16:creationId xmlns:a16="http://schemas.microsoft.com/office/drawing/2014/main" id="{4764E22B-B296-6151-04D0-E168CF9C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78" y="887335"/>
            <a:ext cx="3727044" cy="37270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1D37FE-DDE6-0C1D-CF63-9973F19AF2C1}"/>
              </a:ext>
            </a:extLst>
          </p:cNvPr>
          <p:cNvSpPr txBox="1"/>
          <p:nvPr/>
        </p:nvSpPr>
        <p:spPr>
          <a:xfrm>
            <a:off x="4500724" y="3769901"/>
            <a:ext cx="3190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Tehran</a:t>
            </a:r>
            <a:r>
              <a:rPr lang="en-US" sz="4000" b="1" dirty="0" err="1">
                <a:solidFill>
                  <a:srgbClr val="E74C3C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IT</a:t>
            </a:r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.Net</a:t>
            </a:r>
            <a:endParaRPr lang="en-US" sz="4000" b="1" dirty="0">
              <a:solidFill>
                <a:srgbClr val="AAAAAA"/>
              </a:solidFill>
              <a:latin typeface="Franklin Gothic Heavy" panose="020F0502020204030204" pitchFamily="34" charset="0"/>
              <a:ea typeface="STHupo" panose="020B0503020204020204" pitchFamily="2" charset="-122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389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1027470" y="1601527"/>
            <a:ext cx="1013705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هدف اصلی این استاندارد، ایجاد یک بخش مشترک برای توسعه برنامه‌ها روی 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انواع فریمورک های مختلف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است.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66847-8FB6-FAD9-00A9-016A9446AD78}"/>
              </a:ext>
            </a:extLst>
          </p:cNvPr>
          <p:cNvSpPr/>
          <p:nvPr/>
        </p:nvSpPr>
        <p:spPr>
          <a:xfrm>
            <a:off x="4572777" y="398274"/>
            <a:ext cx="3046446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Standard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870D3B-5357-5F2A-E176-E81D3B3C4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47" y="3274141"/>
            <a:ext cx="4154905" cy="334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2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77755" y="1720840"/>
            <a:ext cx="1203649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اگر شما یک کتابخانه یا برنامه با استفاده از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Standard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توسعه دهید، آن کد می‌تواند 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هر فریمورکی که از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Standard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پشتیبانی می‌کند، اجرا شود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فریمورک هایی مثل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Xamarin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Core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Framework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66847-8FB6-FAD9-00A9-016A9446AD78}"/>
              </a:ext>
            </a:extLst>
          </p:cNvPr>
          <p:cNvSpPr/>
          <p:nvPr/>
        </p:nvSpPr>
        <p:spPr>
          <a:xfrm>
            <a:off x="4572777" y="398274"/>
            <a:ext cx="3046446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Standard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A blue hexagon with black x&#10;&#10;Description automatically generated">
            <a:extLst>
              <a:ext uri="{FF2B5EF4-FFF2-40B4-BE49-F238E27FC236}">
                <a16:creationId xmlns:a16="http://schemas.microsoft.com/office/drawing/2014/main" id="{F7EF70CD-171F-B657-BAF8-478E177CA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7" y="4066726"/>
            <a:ext cx="2317745" cy="2064242"/>
          </a:xfrm>
          <a:prstGeom prst="rect">
            <a:avLst/>
          </a:prstGeom>
        </p:spPr>
      </p:pic>
      <p:pic>
        <p:nvPicPr>
          <p:cNvPr id="7" name="Picture 6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36CEB61F-3F94-0931-070D-602FFD26B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25" y="4304325"/>
            <a:ext cx="1589044" cy="1589044"/>
          </a:xfrm>
          <a:prstGeom prst="rect">
            <a:avLst/>
          </a:prstGeom>
        </p:spPr>
      </p:pic>
      <p:pic>
        <p:nvPicPr>
          <p:cNvPr id="9" name="Picture 8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1184DAAC-3985-5522-28EF-E0A83CEFE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26" y="4259616"/>
            <a:ext cx="2983931" cy="16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8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2E44E91-E1C0-88FD-C4FE-D45DD853D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3" y="520422"/>
            <a:ext cx="10341533" cy="602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4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111112" y="1756853"/>
            <a:ext cx="1203649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.Net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Standard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یک پیاده سازی از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نیست، و مجموعه ای از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Api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ها است که کلیه ی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پیاده سازی های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را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ارائه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می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دهند.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66847-8FB6-FAD9-00A9-016A9446AD78}"/>
              </a:ext>
            </a:extLst>
          </p:cNvPr>
          <p:cNvSpPr/>
          <p:nvPr/>
        </p:nvSpPr>
        <p:spPr>
          <a:xfrm>
            <a:off x="4572777" y="398274"/>
            <a:ext cx="3046446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Standard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A blue cloud with black text&#10;&#10;Description automatically generated">
            <a:extLst>
              <a:ext uri="{FF2B5EF4-FFF2-40B4-BE49-F238E27FC236}">
                <a16:creationId xmlns:a16="http://schemas.microsoft.com/office/drawing/2014/main" id="{8745F928-5331-A95B-9639-0D6EC4058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07" y="2984396"/>
            <a:ext cx="3745785" cy="37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77755" y="2484440"/>
            <a:ext cx="1203649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واقع وقتی ما از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Standard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استفاده می کنیم مشکل اشتراک کد در همه سیستم عامل ها و 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پیاده سازی ها برای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برطرف می گردد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66847-8FB6-FAD9-00A9-016A9446AD78}"/>
              </a:ext>
            </a:extLst>
          </p:cNvPr>
          <p:cNvSpPr/>
          <p:nvPr/>
        </p:nvSpPr>
        <p:spPr>
          <a:xfrm>
            <a:off x="4572777" y="398274"/>
            <a:ext cx="3046446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Standard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A logo of a microsoft company&#10;&#10;Description automatically generated">
            <a:extLst>
              <a:ext uri="{FF2B5EF4-FFF2-40B4-BE49-F238E27FC236}">
                <a16:creationId xmlns:a16="http://schemas.microsoft.com/office/drawing/2014/main" id="{9A61EBBE-11C0-A735-7E57-42E8E203F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46" y="4207623"/>
            <a:ext cx="6756308" cy="22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8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4709651" y="2477202"/>
            <a:ext cx="525694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قابلیت اجرا در چندین فریم‌ورک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66847-8FB6-FAD9-00A9-016A9446AD78}"/>
              </a:ext>
            </a:extLst>
          </p:cNvPr>
          <p:cNvSpPr/>
          <p:nvPr/>
        </p:nvSpPr>
        <p:spPr>
          <a:xfrm>
            <a:off x="4572777" y="981271"/>
            <a:ext cx="3046446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Standard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523905-F14E-CDC5-CC8D-3104C04ACE0F}"/>
              </a:ext>
            </a:extLst>
          </p:cNvPr>
          <p:cNvSpPr/>
          <p:nvPr/>
        </p:nvSpPr>
        <p:spPr>
          <a:xfrm rot="505104">
            <a:off x="6096000" y="387472"/>
            <a:ext cx="3046446" cy="8426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مزایای استفاده از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163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4709651" y="2477202"/>
            <a:ext cx="525694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قابلیت اجرا در چندین فریم‌ورک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قابلیت به‌روزرسانی سریع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66847-8FB6-FAD9-00A9-016A9446AD78}"/>
              </a:ext>
            </a:extLst>
          </p:cNvPr>
          <p:cNvSpPr/>
          <p:nvPr/>
        </p:nvSpPr>
        <p:spPr>
          <a:xfrm>
            <a:off x="4572777" y="981271"/>
            <a:ext cx="3046446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Standard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523905-F14E-CDC5-CC8D-3104C04ACE0F}"/>
              </a:ext>
            </a:extLst>
          </p:cNvPr>
          <p:cNvSpPr/>
          <p:nvPr/>
        </p:nvSpPr>
        <p:spPr>
          <a:xfrm rot="505104">
            <a:off x="6096000" y="387472"/>
            <a:ext cx="3046446" cy="8426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مزایای استفاده از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7735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4709651" y="2477202"/>
            <a:ext cx="525694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قابلیت اجرا در چندین فریم‌ورک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قابلیت به‌روزرسانی سریع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کاهش پیچیدگی ها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66847-8FB6-FAD9-00A9-016A9446AD78}"/>
              </a:ext>
            </a:extLst>
          </p:cNvPr>
          <p:cNvSpPr/>
          <p:nvPr/>
        </p:nvSpPr>
        <p:spPr>
          <a:xfrm>
            <a:off x="4572777" y="981271"/>
            <a:ext cx="3046446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Standard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523905-F14E-CDC5-CC8D-3104C04ACE0F}"/>
              </a:ext>
            </a:extLst>
          </p:cNvPr>
          <p:cNvSpPr/>
          <p:nvPr/>
        </p:nvSpPr>
        <p:spPr>
          <a:xfrm rot="505104">
            <a:off x="6096000" y="387472"/>
            <a:ext cx="3046446" cy="8426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مزایای استفاده از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025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4709651" y="2477202"/>
            <a:ext cx="5256946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قابلیت اجرا در چندین فریم‌ورک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قابلیت به‌روزرسانی سریع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کاهش پیچیدگی ها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پشتیبانی از محیط‌های مختلف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66847-8FB6-FAD9-00A9-016A9446AD78}"/>
              </a:ext>
            </a:extLst>
          </p:cNvPr>
          <p:cNvSpPr/>
          <p:nvPr/>
        </p:nvSpPr>
        <p:spPr>
          <a:xfrm>
            <a:off x="4572777" y="981271"/>
            <a:ext cx="3046446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Standard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523905-F14E-CDC5-CC8D-3104C04ACE0F}"/>
              </a:ext>
            </a:extLst>
          </p:cNvPr>
          <p:cNvSpPr/>
          <p:nvPr/>
        </p:nvSpPr>
        <p:spPr>
          <a:xfrm rot="505104">
            <a:off x="6096000" y="387472"/>
            <a:ext cx="3046446" cy="8426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مزایای استفاده از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0752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523905-F14E-CDC5-CC8D-3104C04ACE0F}"/>
              </a:ext>
            </a:extLst>
          </p:cNvPr>
          <p:cNvSpPr/>
          <p:nvPr/>
        </p:nvSpPr>
        <p:spPr>
          <a:xfrm rot="505104">
            <a:off x="6096000" y="387472"/>
            <a:ext cx="3046446" cy="8426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تفاوت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9E2D2-38AD-B97B-6D59-AF2F5D1AA1A4}"/>
              </a:ext>
            </a:extLst>
          </p:cNvPr>
          <p:cNvSpPr/>
          <p:nvPr/>
        </p:nvSpPr>
        <p:spPr>
          <a:xfrm rot="20709965">
            <a:off x="3413050" y="471227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E66847-8FB6-FAD9-00A9-016A9446AD78}"/>
              </a:ext>
            </a:extLst>
          </p:cNvPr>
          <p:cNvSpPr/>
          <p:nvPr/>
        </p:nvSpPr>
        <p:spPr>
          <a:xfrm rot="21250190">
            <a:off x="4527503" y="1045127"/>
            <a:ext cx="3046446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Standard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8A7DB-8B89-8BE6-6DC9-9F380B954A57}"/>
              </a:ext>
            </a:extLst>
          </p:cNvPr>
          <p:cNvSpPr txBox="1"/>
          <p:nvPr/>
        </p:nvSpPr>
        <p:spPr>
          <a:xfrm>
            <a:off x="77755" y="2357526"/>
            <a:ext cx="1203649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 مجموعه‌ای از فریمورک های مختلف مثل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Framework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Core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اشاره دارد که جدیدترین تکنولوژی‌های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را در بر می‌گیرد و بر روی یکپارچگی بیشتر بین پلتفرم‌ها تاکید دارد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1" name="Picture 10" descr="A person sitting at a computer&#10;&#10;Description automatically generated">
            <a:extLst>
              <a:ext uri="{FF2B5EF4-FFF2-40B4-BE49-F238E27FC236}">
                <a16:creationId xmlns:a16="http://schemas.microsoft.com/office/drawing/2014/main" id="{C889E5B5-25FE-978D-CAC4-FB63FC05D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88" y="4086225"/>
            <a:ext cx="49434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8ABF2A-549B-3D34-7089-F16521FF0127}"/>
              </a:ext>
            </a:extLst>
          </p:cNvPr>
          <p:cNvSpPr/>
          <p:nvPr/>
        </p:nvSpPr>
        <p:spPr>
          <a:xfrm rot="20314755">
            <a:off x="2495938" y="1965817"/>
            <a:ext cx="4400940" cy="1656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9D7CFA-9C58-D5A7-E74D-03B9E53CF5A9}"/>
              </a:ext>
            </a:extLst>
          </p:cNvPr>
          <p:cNvSpPr/>
          <p:nvPr/>
        </p:nvSpPr>
        <p:spPr>
          <a:xfrm rot="788794">
            <a:off x="5349551" y="1772851"/>
            <a:ext cx="4400940" cy="16561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Standard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4E6711-9707-7AD8-58AF-A19C03148C6C}"/>
              </a:ext>
            </a:extLst>
          </p:cNvPr>
          <p:cNvSpPr/>
          <p:nvPr/>
        </p:nvSpPr>
        <p:spPr>
          <a:xfrm rot="21392511">
            <a:off x="4063481" y="3234617"/>
            <a:ext cx="4400940" cy="16561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چـــــیــــست؟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8961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523905-F14E-CDC5-CC8D-3104C04ACE0F}"/>
              </a:ext>
            </a:extLst>
          </p:cNvPr>
          <p:cNvSpPr/>
          <p:nvPr/>
        </p:nvSpPr>
        <p:spPr>
          <a:xfrm rot="505104">
            <a:off x="6096000" y="387472"/>
            <a:ext cx="3046446" cy="8426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تفاوت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9E2D2-38AD-B97B-6D59-AF2F5D1AA1A4}"/>
              </a:ext>
            </a:extLst>
          </p:cNvPr>
          <p:cNvSpPr/>
          <p:nvPr/>
        </p:nvSpPr>
        <p:spPr>
          <a:xfrm rot="20709965">
            <a:off x="3413050" y="471227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E66847-8FB6-FAD9-00A9-016A9446AD78}"/>
              </a:ext>
            </a:extLst>
          </p:cNvPr>
          <p:cNvSpPr/>
          <p:nvPr/>
        </p:nvSpPr>
        <p:spPr>
          <a:xfrm rot="21250190">
            <a:off x="4527503" y="1045127"/>
            <a:ext cx="3046446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Standard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8A7DB-8B89-8BE6-6DC9-9F380B954A57}"/>
              </a:ext>
            </a:extLst>
          </p:cNvPr>
          <p:cNvSpPr txBox="1"/>
          <p:nvPr/>
        </p:nvSpPr>
        <p:spPr>
          <a:xfrm>
            <a:off x="3951665" y="3301181"/>
            <a:ext cx="824033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Standard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استانداردی است که تعیین کننده قابلیت‌های مشترک بین 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انواع مختلف فریم‌ورک‌های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است.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9" name="Picture 8" descr="A puzzle pieces with a black background&#10;&#10;Description automatically generated">
            <a:extLst>
              <a:ext uri="{FF2B5EF4-FFF2-40B4-BE49-F238E27FC236}">
                <a16:creationId xmlns:a16="http://schemas.microsoft.com/office/drawing/2014/main" id="{3880111D-F0DB-8648-BFE9-B1CB221A7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8" y="2251588"/>
            <a:ext cx="4203290" cy="42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77755" y="2682718"/>
            <a:ext cx="12036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یک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فریمورک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نرم‌افزاری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است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که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توسط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Microsoft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توسعه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داده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شده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است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29DE6-F5AC-16F6-E7AA-6BB114A3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41" y="3713618"/>
            <a:ext cx="4855918" cy="29135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223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77755" y="2199305"/>
            <a:ext cx="1203649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این فریمورک امکان توسعه و اجرای برنامه‌های نرم‌افزاری در محیط‌های مختلف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فراهم می‌کند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وب، دسکتاپ، موبایل، و سرور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5" name="Picture 4" descr="A computer screen with a wifi symbol&#10;&#10;Description automatically generated">
            <a:extLst>
              <a:ext uri="{FF2B5EF4-FFF2-40B4-BE49-F238E27FC236}">
                <a16:creationId xmlns:a16="http://schemas.microsoft.com/office/drawing/2014/main" id="{14B05DE9-C629-2C94-8EC5-074E31A8E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08" y="4302470"/>
            <a:ext cx="1537797" cy="1537797"/>
          </a:xfrm>
          <a:prstGeom prst="rect">
            <a:avLst/>
          </a:prstGeom>
        </p:spPr>
      </p:pic>
      <p:pic>
        <p:nvPicPr>
          <p:cNvPr id="7" name="Picture 6" descr="A white cell phone with a red and blue power button&#10;&#10;Description automatically generated">
            <a:extLst>
              <a:ext uri="{FF2B5EF4-FFF2-40B4-BE49-F238E27FC236}">
                <a16:creationId xmlns:a16="http://schemas.microsoft.com/office/drawing/2014/main" id="{58953A04-7F4D-3AF8-CE46-DF4561947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46" y="4302472"/>
            <a:ext cx="1537796" cy="1537796"/>
          </a:xfrm>
          <a:prstGeom prst="rect">
            <a:avLst/>
          </a:prstGeom>
        </p:spPr>
      </p:pic>
      <p:pic>
        <p:nvPicPr>
          <p:cNvPr id="9" name="Picture 8" descr="A blue and grey circular object with clouds and wifi&#10;&#10;Description automatically generated">
            <a:extLst>
              <a:ext uri="{FF2B5EF4-FFF2-40B4-BE49-F238E27FC236}">
                <a16:creationId xmlns:a16="http://schemas.microsoft.com/office/drawing/2014/main" id="{EFD61031-9F06-5DA4-00AA-117301943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97" y="4302470"/>
            <a:ext cx="1537797" cy="1537797"/>
          </a:xfrm>
          <a:prstGeom prst="rect">
            <a:avLst/>
          </a:prstGeom>
        </p:spPr>
      </p:pic>
      <p:pic>
        <p:nvPicPr>
          <p:cNvPr id="11" name="Picture 10" descr="A cloud with blue and white waves&#10;&#10;Description automatically generated">
            <a:extLst>
              <a:ext uri="{FF2B5EF4-FFF2-40B4-BE49-F238E27FC236}">
                <a16:creationId xmlns:a16="http://schemas.microsoft.com/office/drawing/2014/main" id="{D9F3A27A-6A6D-6275-49B5-7B256CE748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72" y="4302470"/>
            <a:ext cx="1537797" cy="153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77755" y="1737189"/>
            <a:ext cx="1203649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همچنین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از زبان‌های برنامه‌نویسی متنوعی پشتیبانی می‌کند 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مانند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C#, VB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F#</a:t>
            </a:r>
          </a:p>
        </p:txBody>
      </p:sp>
      <p:pic>
        <p:nvPicPr>
          <p:cNvPr id="11" name="Picture 10" descr="A hexagon with a white circle and a white circle with a white symbol on it&#10;&#10;Description automatically generated">
            <a:extLst>
              <a:ext uri="{FF2B5EF4-FFF2-40B4-BE49-F238E27FC236}">
                <a16:creationId xmlns:a16="http://schemas.microsoft.com/office/drawing/2014/main" id="{C6DDAF78-A957-BFC3-5495-4E5F12A74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099" y="3617450"/>
            <a:ext cx="1506654" cy="1692870"/>
          </a:xfrm>
          <a:prstGeom prst="rect">
            <a:avLst/>
          </a:prstGeom>
        </p:spPr>
      </p:pic>
      <p:pic>
        <p:nvPicPr>
          <p:cNvPr id="13" name="Picture 12" descr="A blue circle with white text&#10;&#10;Description automatically generated">
            <a:extLst>
              <a:ext uri="{FF2B5EF4-FFF2-40B4-BE49-F238E27FC236}">
                <a16:creationId xmlns:a16="http://schemas.microsoft.com/office/drawing/2014/main" id="{4CA4DE7D-9FFB-A2BF-7C80-50073BD8A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25" y="3617450"/>
            <a:ext cx="1692870" cy="1692870"/>
          </a:xfrm>
          <a:prstGeom prst="rect">
            <a:avLst/>
          </a:prstGeom>
        </p:spPr>
      </p:pic>
      <p:pic>
        <p:nvPicPr>
          <p:cNvPr id="21" name="Picture 20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CCDB39EF-F089-EF79-8E34-D287B128F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88" y="3562059"/>
            <a:ext cx="1742933" cy="17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155510" y="2356887"/>
            <a:ext cx="1203649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یک پلتفرم توسعه نرم‌افزاری و اپن سورس میباشد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7" name="Picture 6" descr="A green circle with a black background&#10;&#10;Description automatically generated">
            <a:extLst>
              <a:ext uri="{FF2B5EF4-FFF2-40B4-BE49-F238E27FC236}">
                <a16:creationId xmlns:a16="http://schemas.microsoft.com/office/drawing/2014/main" id="{A6802000-F9EA-7750-0166-416FCE0DB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27" y="3252019"/>
            <a:ext cx="3346655" cy="3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77755" y="2199305"/>
            <a:ext cx="1203649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 یک فریمورک کلان نرم‌افزاری اشاره میکند، که امکان توسعه برنامه‌های متنوع را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در محیط‌های مختلف فراهم می‌کند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423E3-C6FF-F34A-29AC-F5A6DBFCA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41" y="3713618"/>
            <a:ext cx="4855918" cy="29135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1120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77755" y="2336957"/>
            <a:ext cx="1203649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دات نت استاندارد یک استاندارد تعریف شده توسط مایکروسافت است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66847-8FB6-FAD9-00A9-016A9446AD78}"/>
              </a:ext>
            </a:extLst>
          </p:cNvPr>
          <p:cNvSpPr/>
          <p:nvPr/>
        </p:nvSpPr>
        <p:spPr>
          <a:xfrm>
            <a:off x="4572777" y="398274"/>
            <a:ext cx="3046446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Standard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 descr="A clipboard with check marks and a medal&#10;&#10;Description automatically generated">
            <a:extLst>
              <a:ext uri="{FF2B5EF4-FFF2-40B4-BE49-F238E27FC236}">
                <a16:creationId xmlns:a16="http://schemas.microsoft.com/office/drawing/2014/main" id="{F6FAB90C-AE03-546E-4045-111CA8EE0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31" y="3303876"/>
            <a:ext cx="3155850" cy="31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8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539872" y="2860310"/>
            <a:ext cx="6382039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 توسعه‌دهندگان امکان ایجاد کدهای قابل استفاده در انواع فریمورک های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را می‌دهد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66847-8FB6-FAD9-00A9-016A9446AD78}"/>
              </a:ext>
            </a:extLst>
          </p:cNvPr>
          <p:cNvSpPr/>
          <p:nvPr/>
        </p:nvSpPr>
        <p:spPr>
          <a:xfrm>
            <a:off x="4572777" y="398274"/>
            <a:ext cx="3046446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Standard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A cartoon character sitting at a desk with computer&#10;&#10;Description automatically generated">
            <a:extLst>
              <a:ext uri="{FF2B5EF4-FFF2-40B4-BE49-F238E27FC236}">
                <a16:creationId xmlns:a16="http://schemas.microsoft.com/office/drawing/2014/main" id="{D9BFEE7C-4BE3-7054-A8DD-AFDC61837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54" y="1240971"/>
            <a:ext cx="4752696" cy="47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474</Words>
  <Application>Microsoft Office PowerPoint</Application>
  <PresentationFormat>Widescreen</PresentationFormat>
  <Paragraphs>71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Aharoni</vt:lpstr>
      <vt:lpstr>Arial</vt:lpstr>
      <vt:lpstr>B Bardiya</vt:lpstr>
      <vt:lpstr>Calibri</vt:lpstr>
      <vt:lpstr>Calibri Light</vt:lpstr>
      <vt:lpstr>Franklin Gothic Heavy</vt:lpstr>
      <vt:lpstr>IS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 ahadia</dc:creator>
  <cp:lastModifiedBy>mohammadreza ahadia</cp:lastModifiedBy>
  <cp:revision>11</cp:revision>
  <dcterms:created xsi:type="dcterms:W3CDTF">2024-01-09T17:28:47Z</dcterms:created>
  <dcterms:modified xsi:type="dcterms:W3CDTF">2024-01-10T11:52:35Z</dcterms:modified>
</cp:coreProperties>
</file>