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1" r:id="rId35"/>
    <p:sldId id="297" r:id="rId36"/>
    <p:sldId id="293" r:id="rId37"/>
    <p:sldId id="295" r:id="rId38"/>
    <p:sldId id="296" r:id="rId39"/>
    <p:sldId id="298" r:id="rId40"/>
    <p:sldId id="299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4F9A"/>
    <a:srgbClr val="C0C0C0"/>
    <a:srgbClr val="DDDDDD"/>
    <a:srgbClr val="E6E6E6"/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973951517121834E-2"/>
          <c:y val="0.13460864385032642"/>
          <c:w val="0.90571455352492192"/>
          <c:h val="0.7896558851482842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pattFill prst="narVert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برزیل</c:v>
                </c:pt>
                <c:pt idx="1">
                  <c:v>هند</c:v>
                </c:pt>
                <c:pt idx="2">
                  <c:v>آمریکا</c:v>
                </c:pt>
                <c:pt idx="3">
                  <c:v>چین</c:v>
                </c:pt>
                <c:pt idx="4">
                  <c:v>اکراین</c:v>
                </c:pt>
                <c:pt idx="5">
                  <c:v>آلمان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88</c:v>
                </c:pt>
                <c:pt idx="1">
                  <c:v>80</c:v>
                </c:pt>
                <c:pt idx="2">
                  <c:v>67</c:v>
                </c:pt>
                <c:pt idx="3">
                  <c:v>63</c:v>
                </c:pt>
                <c:pt idx="4">
                  <c:v>60</c:v>
                </c:pt>
                <c:pt idx="5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BA-44B1-B711-224B89B2DBA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pattFill prst="narVert">
              <a:fgClr>
                <a:schemeClr val="accent4"/>
              </a:fgClr>
              <a:bgClr>
                <a:schemeClr val="accent4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4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برزیل</c:v>
                </c:pt>
                <c:pt idx="1">
                  <c:v>هند</c:v>
                </c:pt>
                <c:pt idx="2">
                  <c:v>آمریکا</c:v>
                </c:pt>
                <c:pt idx="3">
                  <c:v>چین</c:v>
                </c:pt>
                <c:pt idx="4">
                  <c:v>اکراین</c:v>
                </c:pt>
                <c:pt idx="5">
                  <c:v>آلمان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1-D3BA-44B1-B711-224B89B2DBA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pattFill prst="narVert">
              <a:fgClr>
                <a:schemeClr val="accent6"/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6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برزیل</c:v>
                </c:pt>
                <c:pt idx="1">
                  <c:v>هند</c:v>
                </c:pt>
                <c:pt idx="2">
                  <c:v>آمریکا</c:v>
                </c:pt>
                <c:pt idx="3">
                  <c:v>چین</c:v>
                </c:pt>
                <c:pt idx="4">
                  <c:v>اکراین</c:v>
                </c:pt>
                <c:pt idx="5">
                  <c:v>آلمان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2-D3BA-44B1-B711-224B89B2DBA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27"/>
        <c:overlap val="-48"/>
        <c:axId val="1809284800"/>
        <c:axId val="1809285632"/>
      </c:barChart>
      <c:catAx>
        <c:axId val="1809284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0 Bardiya Bold" panose="00000700000000000000" pitchFamily="2" charset="-78"/>
              </a:defRPr>
            </a:pPr>
            <a:endParaRPr lang="en-US"/>
          </a:p>
        </c:txPr>
        <c:crossAx val="1809285632"/>
        <c:crosses val="autoZero"/>
        <c:auto val="1"/>
        <c:lblAlgn val="r"/>
        <c:lblOffset val="100"/>
        <c:noMultiLvlLbl val="0"/>
      </c:catAx>
      <c:valAx>
        <c:axId val="180928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09284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Vert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Vert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94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424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080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483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641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58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33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834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673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232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508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E29EE-E4D9-4D44-9233-56F8159602A5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6B88E-FA0B-4007-BD22-D6B82B84B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039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08500" y="6242858"/>
            <a:ext cx="2647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MohammadReza Ahadian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3262" y="415636"/>
            <a:ext cx="10565476" cy="180386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200" dirty="0" smtClean="0">
                <a:solidFill>
                  <a:srgbClr val="FF0000"/>
                </a:solidFill>
                <a:cs typeface="0 Bardiya Bold" panose="00000700000000000000" pitchFamily="2" charset="-78"/>
              </a:rPr>
              <a:t>چالش ها </a:t>
            </a:r>
            <a:r>
              <a:rPr lang="fa-IR" sz="3200" dirty="0" smtClean="0">
                <a:cs typeface="0 Bardiya Bold" panose="00000700000000000000" pitchFamily="2" charset="-78"/>
              </a:rPr>
              <a:t>و </a:t>
            </a:r>
            <a:r>
              <a:rPr lang="fa-IR" sz="3200" dirty="0" smtClean="0">
                <a:solidFill>
                  <a:srgbClr val="FF0000"/>
                </a:solidFill>
                <a:cs typeface="0 Bardiya Bold" panose="00000700000000000000" pitchFamily="2" charset="-78"/>
              </a:rPr>
              <a:t>الزامات</a:t>
            </a:r>
            <a:r>
              <a:rPr lang="fa-IR" sz="3200" dirty="0" smtClean="0">
                <a:cs typeface="0 Bardiya Bold" panose="00000700000000000000" pitchFamily="2" charset="-78"/>
              </a:rPr>
              <a:t> امنیتی مرتبط با</a:t>
            </a:r>
            <a:r>
              <a:rPr lang="fa-IR" sz="3200" dirty="0">
                <a:cs typeface="0 Bardiya Bold" panose="00000700000000000000" pitchFamily="2" charset="-78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cs typeface="0 Bardiya Bold" panose="00000700000000000000" pitchFamily="2" charset="-78"/>
              </a:rPr>
              <a:t>IOT</a:t>
            </a:r>
            <a:r>
              <a:rPr lang="fa-IR" sz="3200" dirty="0" smtClean="0">
                <a:cs typeface="0 Bardiya Bold" panose="00000700000000000000" pitchFamily="2" charset="-78"/>
              </a:rPr>
              <a:t> در </a:t>
            </a:r>
            <a:r>
              <a:rPr lang="fa-IR" sz="3200" dirty="0" smtClean="0">
                <a:solidFill>
                  <a:srgbClr val="FF0000"/>
                </a:solidFill>
                <a:cs typeface="0 Bardiya Bold" panose="00000700000000000000" pitchFamily="2" charset="-78"/>
              </a:rPr>
              <a:t>مراقبت های بهداشتی </a:t>
            </a:r>
            <a:endParaRPr lang="en-US" sz="3200" dirty="0">
              <a:solidFill>
                <a:srgbClr val="FF0000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114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8540" y="59436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9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مروری بر ادبیات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1346662" y="1048790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مقاله ای به برسی امنیت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اینترنت اشیا</a:t>
            </a:r>
            <a:r>
              <a:rPr lang="en-US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سیستم کنترلی مراقبت های بهداشتی پرداخته شده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1346662" y="2574041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انتقال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امن پارامترهای حیاتی مرتبط با سلامتی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انسان به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وسیله ارتباط راه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دور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1346662" y="3385916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انتقال این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اطلاعات به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ابر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سپس به کامپیوتر ها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همچنین  قرار دادن این اطلاعات در اختیار خانواده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متخصصین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85101" y="1971035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که دو هدف را دنبال میکند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3015" y="1858634"/>
            <a:ext cx="671843" cy="56065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005" y="4438859"/>
            <a:ext cx="3835079" cy="230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02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10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مروری بر ادبیات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1163782" y="1431176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مقاله ای دیگر به برسی نگرانی های موجود از حریم خصوصی داده ها و امنیت در اینترنت اشیا پرداخته شده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1163782" y="2258365"/>
            <a:ext cx="9759142" cy="1205345"/>
          </a:xfrm>
          <a:prstGeom prst="roundRect">
            <a:avLst>
              <a:gd name="adj" fmla="val 3973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r" rtl="1" eaLnBrk="0" hangingPunct="0"/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63782" y="2416684"/>
            <a:ext cx="9759142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مفاهیمی پیشرفته برای پایان دادن به مسائل امنیتی و حفظ حریم خصوصی در یک شبکه گسترده توزیع شده، ناهمگن و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پویا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ارائه کرده است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138" y="3178004"/>
            <a:ext cx="6712553" cy="3422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53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11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مروری بر ادبیات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591456" y="1594447"/>
            <a:ext cx="11105804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مقاله ای دیگر در باره اینکه چگونه بیگ دیتا و اینترنت اشیا میتوانند به صورت امن در مراقبت های بهداشتی مورد استفاده قرار گیرند صحبت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کرده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591456" y="2436148"/>
            <a:ext cx="11105804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یک معماری برای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رسیدگی به چالش های امنیتی در این حوزه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ارائه کرده است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553" y="3499098"/>
            <a:ext cx="4949674" cy="310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68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12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چالش های امنیتی اینترنت اشیا در مراقبت های بهداشتی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1396538" y="1669163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سیاست های </a:t>
            </a:r>
            <a:r>
              <a:rPr lang="fa-IR" altLang="en-US" dirty="0">
                <a:solidFill>
                  <a:srgbClr val="FF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حفظ حریم خصوصی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اینترنت اشیا اغلب </a:t>
            </a:r>
            <a:r>
              <a:rPr lang="fa-IR" altLang="en-US" dirty="0">
                <a:solidFill>
                  <a:srgbClr val="FF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مبهم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، </a:t>
            </a:r>
            <a:r>
              <a:rPr lang="fa-IR" altLang="en-US" dirty="0">
                <a:solidFill>
                  <a:srgbClr val="FF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جزئی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و </a:t>
            </a:r>
            <a:r>
              <a:rPr lang="fa-IR" altLang="en-US" dirty="0">
                <a:solidFill>
                  <a:srgbClr val="FF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گمراه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کننده هستند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gray">
          <a:xfrm>
            <a:off x="1396538" y="3194414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فروشندگان در عرضه محصولات </a:t>
            </a:r>
            <a:r>
              <a:rPr lang="en-US" altLang="en-US" dirty="0">
                <a:solidFill>
                  <a:srgbClr val="FF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IOT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چندان موفق نیستند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34977" y="2591408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از همین رو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891" y="2479007"/>
            <a:ext cx="671843" cy="56065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234977" y="4116659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به همین علت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891" y="4004258"/>
            <a:ext cx="671843" cy="560657"/>
          </a:xfrm>
          <a:prstGeom prst="rect">
            <a:avLst/>
          </a:prstGeom>
        </p:spPr>
      </p:pic>
      <p:sp>
        <p:nvSpPr>
          <p:cNvPr id="15" name="AutoShape 4"/>
          <p:cNvSpPr>
            <a:spLocks noChangeArrowheads="1"/>
          </p:cNvSpPr>
          <p:nvPr/>
        </p:nvSpPr>
        <p:spPr bwMode="gray">
          <a:xfrm>
            <a:off x="1396538" y="4719665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تصمیم به انجام یک </a:t>
            </a:r>
            <a:r>
              <a:rPr lang="fa-IR" altLang="en-US" dirty="0" smtClean="0">
                <a:solidFill>
                  <a:srgbClr val="FF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نظر سنجی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این حوزه گرفته شد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947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13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چالش های امنیتی اینترنت اشیا در مراقبت های بهداشتی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21" name="Chart 20"/>
          <p:cNvGraphicFramePr/>
          <p:nvPr>
            <p:extLst>
              <p:ext uri="{D42A27DB-BD31-4B8C-83A1-F6EECF244321}">
                <p14:modId xmlns:p14="http://schemas.microsoft.com/office/powerpoint/2010/main" val="2668657348"/>
              </p:ext>
            </p:extLst>
          </p:nvPr>
        </p:nvGraphicFramePr>
        <p:xfrm>
          <a:off x="2201253" y="1289085"/>
          <a:ext cx="8428130" cy="4310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513944" y="1289085"/>
            <a:ext cx="98027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نموداری که مشاهده میکنید </a:t>
            </a:r>
            <a:r>
              <a:rPr lang="fa-IR" b="1" dirty="0" smtClean="0">
                <a:solidFill>
                  <a:srgbClr val="C00000"/>
                </a:solidFill>
                <a:cs typeface="B Bardiya" panose="00000400000000000000" pitchFamily="2" charset="-78"/>
              </a:rPr>
              <a:t>تعداد </a:t>
            </a:r>
            <a:r>
              <a:rPr lang="fa-IR" b="1" dirty="0">
                <a:solidFill>
                  <a:srgbClr val="C00000"/>
                </a:solidFill>
                <a:cs typeface="B Bardiya" panose="00000400000000000000" pitchFamily="2" charset="-78"/>
              </a:rPr>
              <a:t>افرادی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که در کشور های مختلف </a:t>
            </a:r>
            <a:r>
              <a:rPr lang="fa-IR" b="1" dirty="0">
                <a:solidFill>
                  <a:srgbClr val="C00000"/>
                </a:solidFill>
                <a:cs typeface="B Bardiya" panose="00000400000000000000" pitchFamily="2" charset="-78"/>
              </a:rPr>
              <a:t>نگران هک شدن دستگاه های هوشمند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خود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هستند را نشان میدهد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83111" y="5989766"/>
            <a:ext cx="100335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که این موضوع اهمیت امنیت در اینترنت اشیا را نشان میدهد از همین رو به معرفی </a:t>
            </a:r>
            <a:r>
              <a:rPr lang="fa-IR" b="1" dirty="0" smtClean="0">
                <a:solidFill>
                  <a:srgbClr val="C00000"/>
                </a:solidFill>
                <a:cs typeface="B Bardiya" panose="00000400000000000000" pitchFamily="2" charset="-78"/>
              </a:rPr>
              <a:t>چالش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ها و </a:t>
            </a:r>
            <a:r>
              <a:rPr lang="fa-IR" b="1" dirty="0" smtClean="0">
                <a:solidFill>
                  <a:srgbClr val="C00000"/>
                </a:solidFill>
                <a:cs typeface="B Bardiya" panose="00000400000000000000" pitchFamily="2" charset="-78"/>
              </a:rPr>
              <a:t>الزامات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امنیتی در اینترنت اشیا میپردازیم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9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14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چالش های امنیتی اینترنت اشیا در مراقبت های بهداشتی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grpSp>
        <p:nvGrpSpPr>
          <p:cNvPr id="12" name="Group 4"/>
          <p:cNvGrpSpPr>
            <a:grpSpLocks/>
          </p:cNvGrpSpPr>
          <p:nvPr/>
        </p:nvGrpSpPr>
        <p:grpSpPr bwMode="auto">
          <a:xfrm>
            <a:off x="1690205" y="1566862"/>
            <a:ext cx="4419600" cy="4376738"/>
            <a:chOff x="1824" y="633"/>
            <a:chExt cx="2834" cy="2849"/>
          </a:xfrm>
        </p:grpSpPr>
        <p:sp>
          <p:nvSpPr>
            <p:cNvPr id="17" name="Puzzle3"/>
            <p:cNvSpPr>
              <a:spLocks noEditPoints="1" noChangeArrowheads="1"/>
            </p:cNvSpPr>
            <p:nvPr/>
          </p:nvSpPr>
          <p:spPr bwMode="gray">
            <a:xfrm>
              <a:off x="3204" y="63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Puzzle2"/>
            <p:cNvSpPr>
              <a:spLocks noEditPoints="1" noChangeArrowheads="1"/>
            </p:cNvSpPr>
            <p:nvPr/>
          </p:nvSpPr>
          <p:spPr bwMode="gray">
            <a:xfrm>
              <a:off x="2880" y="1736"/>
              <a:ext cx="1778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549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Puzzle4"/>
            <p:cNvSpPr>
              <a:spLocks noEditPoints="1" noChangeArrowheads="1"/>
            </p:cNvSpPr>
            <p:nvPr/>
          </p:nvSpPr>
          <p:spPr bwMode="gray">
            <a:xfrm>
              <a:off x="2192" y="1719"/>
              <a:ext cx="1072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51373"/>
                    <a:invGamma/>
                  </a:schemeClr>
                </a:gs>
              </a:gsLst>
              <a:lin ang="189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Puzzle1"/>
            <p:cNvSpPr>
              <a:spLocks noEditPoints="1" noChangeArrowheads="1"/>
            </p:cNvSpPr>
            <p:nvPr/>
          </p:nvSpPr>
          <p:spPr bwMode="gray">
            <a:xfrm>
              <a:off x="1824" y="1091"/>
              <a:ext cx="1800" cy="105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3695717" y="1144013"/>
            <a:ext cx="1739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اعتماد مصرف کننده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908135" y="4589407"/>
            <a:ext cx="1739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داده بیش از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حد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65377" y="6128266"/>
            <a:ext cx="2456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مشخصات عمومی ناخواسته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26015" y="2891999"/>
            <a:ext cx="1739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استراق سمع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gray">
          <a:xfrm>
            <a:off x="7445826" y="2944560"/>
            <a:ext cx="4038967" cy="1230063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445827" y="3115238"/>
            <a:ext cx="4038967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به طور کلی، سیاست های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اینترنت اشیا</a:t>
            </a:r>
            <a:r>
              <a:rPr lang="en-US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با چهار چالش منحصر به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فرد روبرو میباشد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33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15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5144655" y="235456"/>
            <a:ext cx="2419926" cy="544340"/>
          </a:xfrm>
          <a:prstGeom prst="roundRect">
            <a:avLst>
              <a:gd name="adj" fmla="val 1859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چالش 1 : داده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بیش از حد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64581" y="307571"/>
            <a:ext cx="4335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چالش های امنیتی اینترنت اشیا در مراقبت </a:t>
            </a:r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های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pic>
        <p:nvPicPr>
          <p:cNvPr id="11" name="Picture 10" descr="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08" y="1743674"/>
            <a:ext cx="5882239" cy="358130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2" name="AutoShape 5"/>
          <p:cNvSpPr>
            <a:spLocks noChangeArrowheads="1"/>
          </p:cNvSpPr>
          <p:nvPr/>
        </p:nvSpPr>
        <p:spPr bwMode="gray">
          <a:xfrm>
            <a:off x="6728048" y="1272398"/>
            <a:ext cx="5312200" cy="1590573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r" rtl="1" eaLnBrk="0" hangingPunct="0"/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897017" y="1450605"/>
            <a:ext cx="495455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همان طور که در نمودار مشاهده </a:t>
            </a:r>
            <a:r>
              <a:rPr lang="fa-IR" b="1" dirty="0">
                <a:solidFill>
                  <a:schemeClr val="bg1"/>
                </a:solidFill>
                <a:cs typeface="B Homa" panose="00000400000000000000" pitchFamily="2" charset="-78"/>
              </a:rPr>
              <a:t>میکنید محصولات اینترنت اشیا می تواند تا سال 2025 به بیش از </a:t>
            </a:r>
            <a:r>
              <a:rPr lang="fa-IR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50 </a:t>
            </a:r>
            <a:r>
              <a:rPr lang="fa-IR" b="1" dirty="0">
                <a:solidFill>
                  <a:schemeClr val="bg1"/>
                </a:solidFill>
                <a:cs typeface="B Homa" panose="00000400000000000000" pitchFamily="2" charset="-78"/>
              </a:rPr>
              <a:t>میلیارد اتصال </a:t>
            </a:r>
            <a:r>
              <a:rPr lang="fa-IR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در </a:t>
            </a:r>
            <a:r>
              <a:rPr lang="fa-IR" b="1" dirty="0">
                <a:solidFill>
                  <a:schemeClr val="bg1"/>
                </a:solidFill>
                <a:cs typeface="B Homa" panose="00000400000000000000" pitchFamily="2" charset="-78"/>
              </a:rPr>
              <a:t>سراسر جهان </a:t>
            </a:r>
            <a:r>
              <a:rPr lang="fa-IR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برسد</a:t>
            </a:r>
            <a:endParaRPr lang="en-US" dirty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gray">
          <a:xfrm>
            <a:off x="6718195" y="2967640"/>
            <a:ext cx="5312200" cy="1133379"/>
          </a:xfrm>
          <a:prstGeom prst="roundRect">
            <a:avLst>
              <a:gd name="adj" fmla="val 9106"/>
            </a:avLst>
          </a:prstGeom>
          <a:solidFill>
            <a:schemeClr val="accent2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r" rtl="1" eaLnBrk="0" hangingPunct="0"/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897016" y="3041178"/>
            <a:ext cx="4954557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و این بیگ دیتا ها حجم </a:t>
            </a:r>
            <a:r>
              <a:rPr lang="fa-IR" b="1" dirty="0">
                <a:solidFill>
                  <a:schemeClr val="bg1"/>
                </a:solidFill>
                <a:cs typeface="B Homa" panose="00000400000000000000" pitchFamily="2" charset="-78"/>
              </a:rPr>
              <a:t>زیادی </a:t>
            </a:r>
            <a:r>
              <a:rPr lang="fa-IR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از </a:t>
            </a:r>
            <a:r>
              <a:rPr lang="fa-IR" b="1" dirty="0">
                <a:solidFill>
                  <a:schemeClr val="bg1"/>
                </a:solidFill>
                <a:cs typeface="B Homa" panose="00000400000000000000" pitchFamily="2" charset="-78"/>
              </a:rPr>
              <a:t>ترافیک اینترنت به خود اختصاص میدهد</a:t>
            </a:r>
            <a:endParaRPr lang="en-US" dirty="0"/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gray">
          <a:xfrm>
            <a:off x="6728048" y="4205688"/>
            <a:ext cx="5312200" cy="1433913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r" rtl="1" eaLnBrk="0" hangingPunct="0"/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97017" y="4383895"/>
            <a:ext cx="4954557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و روزانه </a:t>
            </a:r>
            <a:r>
              <a:rPr lang="fa-IR" b="1" dirty="0">
                <a:solidFill>
                  <a:schemeClr val="bg1"/>
                </a:solidFill>
                <a:cs typeface="B Homa" panose="00000400000000000000" pitchFamily="2" charset="-78"/>
              </a:rPr>
              <a:t>150 میلیون نقطه داده برای وسایل هوشمند داخلی ایجاد می شود، و اطلاعات حساس را آسیب پذیر تر میکند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44309" y="5552960"/>
            <a:ext cx="5882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محور </a:t>
            </a:r>
            <a:r>
              <a:rPr lang="en-US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x</a:t>
            </a:r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 : تعداد دستگاه ها</a:t>
            </a:r>
          </a:p>
          <a:p>
            <a:pPr algn="ct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محور </a:t>
            </a:r>
            <a:r>
              <a:rPr lang="en-US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y</a:t>
            </a:r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 : زمان 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404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16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چالش های امنیتی اینترنت اشیا در مراقبت های بهداشتی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4707618" y="235456"/>
            <a:ext cx="2133756" cy="544340"/>
          </a:xfrm>
          <a:prstGeom prst="roundRect">
            <a:avLst>
              <a:gd name="adj" fmla="val 1859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داده بیش از حد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invGray">
          <a:xfrm rot="17973186">
            <a:off x="6124265" y="3022587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invGray">
          <a:xfrm rot="3465783">
            <a:off x="6124266" y="5186349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invGray">
          <a:xfrm rot="14369022">
            <a:off x="4905065" y="3098787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invGray">
          <a:xfrm rot="7535209">
            <a:off x="4866965" y="515301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invGray">
          <a:xfrm>
            <a:off x="6702909" y="415050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invGray">
          <a:xfrm rot="10800000">
            <a:off x="4293084" y="4144156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black">
          <a:xfrm>
            <a:off x="4039084" y="2382031"/>
            <a:ext cx="3743325" cy="3744912"/>
          </a:xfrm>
          <a:prstGeom prst="ellipse">
            <a:avLst/>
          </a:prstGeom>
          <a:noFill/>
          <a:ln w="38100" algn="ctr">
            <a:solidFill>
              <a:srgbClr val="044F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4775684" y="2440768"/>
            <a:ext cx="360363" cy="360363"/>
            <a:chOff x="1973" y="1706"/>
            <a:chExt cx="227" cy="227"/>
          </a:xfrm>
        </p:grpSpPr>
        <p:sp>
          <p:nvSpPr>
            <p:cNvPr id="20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" name="Group 13"/>
          <p:cNvGrpSpPr>
            <a:grpSpLocks/>
          </p:cNvGrpSpPr>
          <p:nvPr/>
        </p:nvGrpSpPr>
        <p:grpSpPr bwMode="auto">
          <a:xfrm>
            <a:off x="3831122" y="4096531"/>
            <a:ext cx="360362" cy="360362"/>
            <a:chOff x="1565" y="2659"/>
            <a:chExt cx="227" cy="227"/>
          </a:xfrm>
        </p:grpSpPr>
        <p:sp>
          <p:nvSpPr>
            <p:cNvPr id="23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" name="Group 16"/>
          <p:cNvGrpSpPr>
            <a:grpSpLocks/>
          </p:cNvGrpSpPr>
          <p:nvPr/>
        </p:nvGrpSpPr>
        <p:grpSpPr bwMode="auto">
          <a:xfrm>
            <a:off x="4694722" y="5639581"/>
            <a:ext cx="360362" cy="360362"/>
            <a:chOff x="2109" y="3612"/>
            <a:chExt cx="227" cy="227"/>
          </a:xfrm>
        </p:grpSpPr>
        <p:sp>
          <p:nvSpPr>
            <p:cNvPr id="26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" name="Group 19"/>
          <p:cNvGrpSpPr>
            <a:grpSpLocks/>
          </p:cNvGrpSpPr>
          <p:nvPr/>
        </p:nvGrpSpPr>
        <p:grpSpPr bwMode="auto">
          <a:xfrm>
            <a:off x="6625122" y="2420131"/>
            <a:ext cx="360362" cy="360362"/>
            <a:chOff x="3470" y="1706"/>
            <a:chExt cx="227" cy="227"/>
          </a:xfrm>
        </p:grpSpPr>
        <p:sp>
          <p:nvSpPr>
            <p:cNvPr id="29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1" name="Group 22"/>
          <p:cNvGrpSpPr>
            <a:grpSpLocks/>
          </p:cNvGrpSpPr>
          <p:nvPr/>
        </p:nvGrpSpPr>
        <p:grpSpPr bwMode="auto">
          <a:xfrm>
            <a:off x="7574447" y="4096531"/>
            <a:ext cx="360362" cy="360362"/>
            <a:chOff x="3923" y="2659"/>
            <a:chExt cx="227" cy="227"/>
          </a:xfrm>
        </p:grpSpPr>
        <p:sp>
          <p:nvSpPr>
            <p:cNvPr id="32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4" name="Group 25"/>
          <p:cNvGrpSpPr>
            <a:grpSpLocks/>
          </p:cNvGrpSpPr>
          <p:nvPr/>
        </p:nvGrpSpPr>
        <p:grpSpPr bwMode="auto">
          <a:xfrm>
            <a:off x="6680684" y="5696731"/>
            <a:ext cx="360363" cy="360362"/>
            <a:chOff x="3515" y="3521"/>
            <a:chExt cx="227" cy="227"/>
          </a:xfrm>
        </p:grpSpPr>
        <p:sp>
          <p:nvSpPr>
            <p:cNvPr id="35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7" name="Oval 28"/>
          <p:cNvSpPr>
            <a:spLocks noChangeArrowheads="1"/>
          </p:cNvSpPr>
          <p:nvPr/>
        </p:nvSpPr>
        <p:spPr bwMode="gray">
          <a:xfrm>
            <a:off x="4970947" y="3334531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8" name="Oval 29"/>
          <p:cNvSpPr>
            <a:spLocks noChangeArrowheads="1"/>
          </p:cNvSpPr>
          <p:nvPr/>
        </p:nvSpPr>
        <p:spPr bwMode="gray">
          <a:xfrm>
            <a:off x="4975709" y="3340881"/>
            <a:ext cx="1944688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9" name="Oval 30"/>
          <p:cNvSpPr>
            <a:spLocks noChangeArrowheads="1"/>
          </p:cNvSpPr>
          <p:nvPr/>
        </p:nvSpPr>
        <p:spPr bwMode="gray">
          <a:xfrm>
            <a:off x="5097947" y="3461531"/>
            <a:ext cx="1690687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0" name="Oval 31"/>
          <p:cNvSpPr>
            <a:spLocks noChangeArrowheads="1"/>
          </p:cNvSpPr>
          <p:nvPr/>
        </p:nvSpPr>
        <p:spPr bwMode="gray">
          <a:xfrm>
            <a:off x="5080484" y="3434543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41" name="Group 44"/>
          <p:cNvGrpSpPr>
            <a:grpSpLocks/>
          </p:cNvGrpSpPr>
          <p:nvPr/>
        </p:nvGrpSpPr>
        <p:grpSpPr bwMode="auto">
          <a:xfrm>
            <a:off x="5182084" y="3545668"/>
            <a:ext cx="1522413" cy="1522413"/>
            <a:chOff x="2416" y="1846"/>
            <a:chExt cx="959" cy="959"/>
          </a:xfrm>
        </p:grpSpPr>
        <p:sp>
          <p:nvSpPr>
            <p:cNvPr id="42" name="Oval 32"/>
            <p:cNvSpPr>
              <a:spLocks noChangeArrowheads="1"/>
            </p:cNvSpPr>
            <p:nvPr/>
          </p:nvSpPr>
          <p:spPr bwMode="gray">
            <a:xfrm>
              <a:off x="2416" y="1846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gray">
            <a:xfrm>
              <a:off x="2430" y="1858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4" name="Oval 34"/>
            <p:cNvSpPr>
              <a:spLocks noChangeArrowheads="1"/>
            </p:cNvSpPr>
            <p:nvPr/>
          </p:nvSpPr>
          <p:spPr bwMode="gray">
            <a:xfrm>
              <a:off x="2441" y="1864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gray">
            <a:xfrm>
              <a:off x="2451" y="1873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gray">
            <a:xfrm>
              <a:off x="2502" y="1896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47" name="Text Box 37"/>
          <p:cNvSpPr txBox="1">
            <a:spLocks noChangeArrowheads="1"/>
          </p:cNvSpPr>
          <p:nvPr/>
        </p:nvSpPr>
        <p:spPr bwMode="auto">
          <a:xfrm>
            <a:off x="5347744" y="3911793"/>
            <a:ext cx="11304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Bardiya" panose="00000400000000000000" pitchFamily="2" charset="-78"/>
              </a:rPr>
              <a:t>سنسورهای</a:t>
            </a:r>
          </a:p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Bardiya" panose="00000400000000000000" pitchFamily="2" charset="-78"/>
              </a:rPr>
              <a:t>تلفن همراه</a:t>
            </a:r>
            <a:endParaRPr lang="en-US" altLang="en-US" sz="2000" b="1" dirty="0">
              <a:solidFill>
                <a:srgbClr val="000000"/>
              </a:solidFill>
              <a:cs typeface="B Bardiya" panose="00000400000000000000" pitchFamily="2" charset="-78"/>
            </a:endParaRPr>
          </a:p>
        </p:txBody>
      </p:sp>
      <p:sp>
        <p:nvSpPr>
          <p:cNvPr id="48" name="Text Box 38"/>
          <p:cNvSpPr txBox="1">
            <a:spLocks noChangeArrowheads="1"/>
          </p:cNvSpPr>
          <p:nvPr/>
        </p:nvSpPr>
        <p:spPr bwMode="auto">
          <a:xfrm>
            <a:off x="7061684" y="2367743"/>
            <a:ext cx="138691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خلق و خوی کاربر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9" name="Text Box 39"/>
          <p:cNvSpPr txBox="1">
            <a:spLocks noChangeArrowheads="1"/>
          </p:cNvSpPr>
          <p:nvPr/>
        </p:nvSpPr>
        <p:spPr bwMode="auto">
          <a:xfrm>
            <a:off x="3586245" y="2367743"/>
            <a:ext cx="115768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وضعیت تاهل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0" name="Text Box 40"/>
          <p:cNvSpPr txBox="1">
            <a:spLocks noChangeArrowheads="1"/>
          </p:cNvSpPr>
          <p:nvPr/>
        </p:nvSpPr>
        <p:spPr bwMode="auto">
          <a:xfrm>
            <a:off x="7976084" y="4120343"/>
            <a:ext cx="11929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سطح استرس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1" name="Text Box 41"/>
          <p:cNvSpPr txBox="1">
            <a:spLocks noChangeArrowheads="1"/>
          </p:cNvSpPr>
          <p:nvPr/>
        </p:nvSpPr>
        <p:spPr bwMode="auto">
          <a:xfrm>
            <a:off x="7061684" y="5720543"/>
            <a:ext cx="11336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نوع شخصیت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2" name="Text Box 42"/>
          <p:cNvSpPr txBox="1">
            <a:spLocks noChangeArrowheads="1"/>
          </p:cNvSpPr>
          <p:nvPr/>
        </p:nvSpPr>
        <p:spPr bwMode="auto">
          <a:xfrm>
            <a:off x="3080611" y="4120343"/>
            <a:ext cx="7489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جنسیت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3" name="Text Box 43"/>
          <p:cNvSpPr txBox="1">
            <a:spLocks noChangeArrowheads="1"/>
          </p:cNvSpPr>
          <p:nvPr/>
        </p:nvSpPr>
        <p:spPr bwMode="auto">
          <a:xfrm>
            <a:off x="3370583" y="5658631"/>
            <a:ext cx="12971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اختلال دو قطبی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801198" y="1247639"/>
            <a:ext cx="8872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محققان دریافتند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به وسیله </a:t>
            </a:r>
            <a:r>
              <a:rPr lang="fa-IR" b="1" dirty="0">
                <a:solidFill>
                  <a:srgbClr val="C00000"/>
                </a:solidFill>
                <a:cs typeface="B Bardiya" panose="00000400000000000000" pitchFamily="2" charset="-78"/>
              </a:rPr>
              <a:t>سنسورهای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مجود در </a:t>
            </a:r>
            <a:r>
              <a:rPr lang="fa-IR" b="1" dirty="0" smtClean="0">
                <a:solidFill>
                  <a:srgbClr val="C00000"/>
                </a:solidFill>
                <a:cs typeface="B Bardiya" panose="00000400000000000000" pitchFamily="2" charset="-78"/>
              </a:rPr>
              <a:t>گوشی </a:t>
            </a:r>
            <a:r>
              <a:rPr lang="fa-IR" b="1" dirty="0">
                <a:solidFill>
                  <a:srgbClr val="C00000"/>
                </a:solidFill>
                <a:cs typeface="B Bardiya" panose="00000400000000000000" pitchFamily="2" charset="-78"/>
              </a:rPr>
              <a:t>های هوشمند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می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توانند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موارد زیادی را برآورد کنند، مواردی مثل 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50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17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چالش های امنیتی اینترنت اشیا در مراقبت های بهداشتی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invGray">
          <a:xfrm rot="17973186">
            <a:off x="6032825" y="260695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invGray">
          <a:xfrm rot="3465783">
            <a:off x="6032826" y="4770713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invGray">
          <a:xfrm rot="14369022">
            <a:off x="4813625" y="268315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invGray">
          <a:xfrm rot="7535209">
            <a:off x="4775525" y="473737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invGray">
          <a:xfrm>
            <a:off x="6611469" y="373487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invGray">
          <a:xfrm rot="10800000">
            <a:off x="4201644" y="3728520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9"/>
          <p:cNvSpPr>
            <a:spLocks noChangeArrowheads="1"/>
          </p:cNvSpPr>
          <p:nvPr/>
        </p:nvSpPr>
        <p:spPr bwMode="black">
          <a:xfrm>
            <a:off x="3947644" y="1966395"/>
            <a:ext cx="3743325" cy="3744912"/>
          </a:xfrm>
          <a:prstGeom prst="ellipse">
            <a:avLst/>
          </a:prstGeom>
          <a:noFill/>
          <a:ln w="38100" algn="ctr">
            <a:solidFill>
              <a:srgbClr val="044F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8" name="Group 10"/>
          <p:cNvGrpSpPr>
            <a:grpSpLocks/>
          </p:cNvGrpSpPr>
          <p:nvPr/>
        </p:nvGrpSpPr>
        <p:grpSpPr bwMode="auto">
          <a:xfrm>
            <a:off x="4684244" y="2025132"/>
            <a:ext cx="360363" cy="360363"/>
            <a:chOff x="1973" y="1706"/>
            <a:chExt cx="227" cy="227"/>
          </a:xfrm>
        </p:grpSpPr>
        <p:sp>
          <p:nvSpPr>
            <p:cNvPr id="19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1" name="Group 13"/>
          <p:cNvGrpSpPr>
            <a:grpSpLocks/>
          </p:cNvGrpSpPr>
          <p:nvPr/>
        </p:nvGrpSpPr>
        <p:grpSpPr bwMode="auto">
          <a:xfrm>
            <a:off x="3739682" y="3680895"/>
            <a:ext cx="360362" cy="360362"/>
            <a:chOff x="1565" y="2659"/>
            <a:chExt cx="227" cy="227"/>
          </a:xfrm>
        </p:grpSpPr>
        <p:sp>
          <p:nvSpPr>
            <p:cNvPr id="22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4" name="Group 16"/>
          <p:cNvGrpSpPr>
            <a:grpSpLocks/>
          </p:cNvGrpSpPr>
          <p:nvPr/>
        </p:nvGrpSpPr>
        <p:grpSpPr bwMode="auto">
          <a:xfrm>
            <a:off x="4603282" y="5223945"/>
            <a:ext cx="360362" cy="360362"/>
            <a:chOff x="2109" y="3612"/>
            <a:chExt cx="227" cy="227"/>
          </a:xfrm>
        </p:grpSpPr>
        <p:sp>
          <p:nvSpPr>
            <p:cNvPr id="25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7" name="Group 19"/>
          <p:cNvGrpSpPr>
            <a:grpSpLocks/>
          </p:cNvGrpSpPr>
          <p:nvPr/>
        </p:nvGrpSpPr>
        <p:grpSpPr bwMode="auto">
          <a:xfrm>
            <a:off x="6533682" y="2004495"/>
            <a:ext cx="360362" cy="360362"/>
            <a:chOff x="3470" y="1706"/>
            <a:chExt cx="227" cy="227"/>
          </a:xfrm>
        </p:grpSpPr>
        <p:sp>
          <p:nvSpPr>
            <p:cNvPr id="28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" name="Group 22"/>
          <p:cNvGrpSpPr>
            <a:grpSpLocks/>
          </p:cNvGrpSpPr>
          <p:nvPr/>
        </p:nvGrpSpPr>
        <p:grpSpPr bwMode="auto">
          <a:xfrm>
            <a:off x="7483007" y="3680895"/>
            <a:ext cx="360362" cy="360362"/>
            <a:chOff x="3923" y="2659"/>
            <a:chExt cx="227" cy="227"/>
          </a:xfrm>
        </p:grpSpPr>
        <p:sp>
          <p:nvSpPr>
            <p:cNvPr id="31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3" name="Group 25"/>
          <p:cNvGrpSpPr>
            <a:grpSpLocks/>
          </p:cNvGrpSpPr>
          <p:nvPr/>
        </p:nvGrpSpPr>
        <p:grpSpPr bwMode="auto">
          <a:xfrm>
            <a:off x="6589244" y="5281095"/>
            <a:ext cx="360363" cy="360362"/>
            <a:chOff x="3515" y="3521"/>
            <a:chExt cx="227" cy="227"/>
          </a:xfrm>
        </p:grpSpPr>
        <p:sp>
          <p:nvSpPr>
            <p:cNvPr id="34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Oval 28"/>
          <p:cNvSpPr>
            <a:spLocks noChangeArrowheads="1"/>
          </p:cNvSpPr>
          <p:nvPr/>
        </p:nvSpPr>
        <p:spPr bwMode="gray">
          <a:xfrm>
            <a:off x="4879507" y="2918895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7" name="Oval 29"/>
          <p:cNvSpPr>
            <a:spLocks noChangeArrowheads="1"/>
          </p:cNvSpPr>
          <p:nvPr/>
        </p:nvSpPr>
        <p:spPr bwMode="gray">
          <a:xfrm>
            <a:off x="4884269" y="2925245"/>
            <a:ext cx="1944688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8" name="Oval 30"/>
          <p:cNvSpPr>
            <a:spLocks noChangeArrowheads="1"/>
          </p:cNvSpPr>
          <p:nvPr/>
        </p:nvSpPr>
        <p:spPr bwMode="gray">
          <a:xfrm>
            <a:off x="5006507" y="3045895"/>
            <a:ext cx="1690687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9" name="Oval 31"/>
          <p:cNvSpPr>
            <a:spLocks noChangeArrowheads="1"/>
          </p:cNvSpPr>
          <p:nvPr/>
        </p:nvSpPr>
        <p:spPr bwMode="gray">
          <a:xfrm>
            <a:off x="4989044" y="3018907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40" name="Group 44"/>
          <p:cNvGrpSpPr>
            <a:grpSpLocks/>
          </p:cNvGrpSpPr>
          <p:nvPr/>
        </p:nvGrpSpPr>
        <p:grpSpPr bwMode="auto">
          <a:xfrm>
            <a:off x="5090644" y="3130032"/>
            <a:ext cx="1522413" cy="1522413"/>
            <a:chOff x="2416" y="1846"/>
            <a:chExt cx="959" cy="959"/>
          </a:xfrm>
        </p:grpSpPr>
        <p:sp>
          <p:nvSpPr>
            <p:cNvPr id="41" name="Oval 32"/>
            <p:cNvSpPr>
              <a:spLocks noChangeArrowheads="1"/>
            </p:cNvSpPr>
            <p:nvPr/>
          </p:nvSpPr>
          <p:spPr bwMode="gray">
            <a:xfrm>
              <a:off x="2416" y="1846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2" name="Oval 33"/>
            <p:cNvSpPr>
              <a:spLocks noChangeArrowheads="1"/>
            </p:cNvSpPr>
            <p:nvPr/>
          </p:nvSpPr>
          <p:spPr bwMode="gray">
            <a:xfrm>
              <a:off x="2430" y="1858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3" name="Oval 34"/>
            <p:cNvSpPr>
              <a:spLocks noChangeArrowheads="1"/>
            </p:cNvSpPr>
            <p:nvPr/>
          </p:nvSpPr>
          <p:spPr bwMode="gray">
            <a:xfrm>
              <a:off x="2441" y="1864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4" name="Oval 35"/>
            <p:cNvSpPr>
              <a:spLocks noChangeArrowheads="1"/>
            </p:cNvSpPr>
            <p:nvPr/>
          </p:nvSpPr>
          <p:spPr bwMode="gray">
            <a:xfrm>
              <a:off x="2451" y="1873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5" name="Oval 36"/>
            <p:cNvSpPr>
              <a:spLocks noChangeArrowheads="1"/>
            </p:cNvSpPr>
            <p:nvPr/>
          </p:nvSpPr>
          <p:spPr bwMode="gray">
            <a:xfrm>
              <a:off x="2502" y="1896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46" name="Text Box 37"/>
          <p:cNvSpPr txBox="1">
            <a:spLocks noChangeArrowheads="1"/>
          </p:cNvSpPr>
          <p:nvPr/>
        </p:nvSpPr>
        <p:spPr bwMode="auto">
          <a:xfrm>
            <a:off x="5256304" y="3496157"/>
            <a:ext cx="11304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Bardiya" panose="00000400000000000000" pitchFamily="2" charset="-78"/>
              </a:rPr>
              <a:t>سنسورهای</a:t>
            </a:r>
          </a:p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Bardiya" panose="00000400000000000000" pitchFamily="2" charset="-78"/>
              </a:rPr>
              <a:t>تلفن همراه</a:t>
            </a:r>
            <a:endParaRPr lang="en-US" altLang="en-US" sz="2000" b="1" dirty="0">
              <a:solidFill>
                <a:srgbClr val="000000"/>
              </a:solidFill>
              <a:cs typeface="B Bardiya" panose="00000400000000000000" pitchFamily="2" charset="-78"/>
            </a:endParaRPr>
          </a:p>
        </p:txBody>
      </p:sp>
      <p:sp>
        <p:nvSpPr>
          <p:cNvPr id="47" name="Text Box 38"/>
          <p:cNvSpPr txBox="1">
            <a:spLocks noChangeArrowheads="1"/>
          </p:cNvSpPr>
          <p:nvPr/>
        </p:nvSpPr>
        <p:spPr bwMode="auto">
          <a:xfrm>
            <a:off x="6970244" y="1952107"/>
            <a:ext cx="12186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وضعیت شغلی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8" name="Text Box 39"/>
          <p:cNvSpPr txBox="1">
            <a:spLocks noChangeArrowheads="1"/>
          </p:cNvSpPr>
          <p:nvPr/>
        </p:nvSpPr>
        <p:spPr bwMode="auto">
          <a:xfrm>
            <a:off x="3558925" y="1952107"/>
            <a:ext cx="109356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سطح ورزش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9" name="Text Box 40"/>
          <p:cNvSpPr txBox="1">
            <a:spLocks noChangeArrowheads="1"/>
          </p:cNvSpPr>
          <p:nvPr/>
        </p:nvSpPr>
        <p:spPr bwMode="auto">
          <a:xfrm>
            <a:off x="7884644" y="3704707"/>
            <a:ext cx="45878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سن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0" name="Text Box 41"/>
          <p:cNvSpPr txBox="1">
            <a:spLocks noChangeArrowheads="1"/>
          </p:cNvSpPr>
          <p:nvPr/>
        </p:nvSpPr>
        <p:spPr bwMode="auto">
          <a:xfrm>
            <a:off x="6970244" y="5304907"/>
            <a:ext cx="16962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عادات سیگار کشیدن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1" name="Text Box 42"/>
          <p:cNvSpPr txBox="1">
            <a:spLocks noChangeArrowheads="1"/>
          </p:cNvSpPr>
          <p:nvPr/>
        </p:nvSpPr>
        <p:spPr bwMode="auto">
          <a:xfrm>
            <a:off x="2519491" y="3704707"/>
            <a:ext cx="12186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الگوهای خواب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2" name="Text Box 43"/>
          <p:cNvSpPr txBox="1">
            <a:spLocks noChangeArrowheads="1"/>
          </p:cNvSpPr>
          <p:nvPr/>
        </p:nvSpPr>
        <p:spPr bwMode="auto">
          <a:xfrm>
            <a:off x="3521197" y="5242995"/>
            <a:ext cx="10550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رفاه عمومی</a:t>
            </a:r>
            <a:endParaRPr lang="en-US" alt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3" name="AutoShape 4"/>
          <p:cNvSpPr>
            <a:spLocks noChangeArrowheads="1"/>
          </p:cNvSpPr>
          <p:nvPr/>
        </p:nvSpPr>
        <p:spPr bwMode="gray">
          <a:xfrm>
            <a:off x="4707618" y="235456"/>
            <a:ext cx="2133756" cy="544340"/>
          </a:xfrm>
          <a:prstGeom prst="roundRect">
            <a:avLst>
              <a:gd name="adj" fmla="val 1859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داده بیش از حد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032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18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چالش های امنیتی اینترنت اشیا در مراقبت های بهداشتی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5235" y="1206076"/>
            <a:ext cx="11403721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45235" y="2310341"/>
            <a:ext cx="11403721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به عنوان مثال، شخصی ممکن است </a:t>
            </a:r>
            <a:r>
              <a:rPr lang="fa-IR" b="1" dirty="0">
                <a:solidFill>
                  <a:srgbClr val="C00000"/>
                </a:solidFill>
                <a:cs typeface="B Bardiya" panose="00000400000000000000" pitchFamily="2" charset="-78"/>
              </a:rPr>
              <a:t>اطلاعات مکانی و حرکت فردی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را بوسیله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سنسور های موجود در سیستم نظارت بر سلامت فرد بدست بیاورد و به وسیله این اطلاعات از فرد </a:t>
            </a:r>
            <a:r>
              <a:rPr lang="fa-IR" b="1" dirty="0" smtClean="0">
                <a:solidFill>
                  <a:srgbClr val="C00000"/>
                </a:solidFill>
                <a:cs typeface="B Bardiya" panose="00000400000000000000" pitchFamily="2" charset="-78"/>
              </a:rPr>
              <a:t>سوء استفاده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کند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103" y="3446549"/>
            <a:ext cx="4406438" cy="29376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5" name="Rectangle 14"/>
          <p:cNvSpPr/>
          <p:nvPr/>
        </p:nvSpPr>
        <p:spPr>
          <a:xfrm>
            <a:off x="468345" y="1139509"/>
            <a:ext cx="111575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زمانی که ما اطلاعاتی </a:t>
            </a:r>
            <a:r>
              <a:rPr lang="fa-IR" b="1" dirty="0">
                <a:solidFill>
                  <a:srgbClr val="C00000"/>
                </a:solidFill>
                <a:cs typeface="B Bardiya" panose="00000400000000000000" pitchFamily="2" charset="-78"/>
              </a:rPr>
              <a:t>به ظاهر بی ارزش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از وضعیت سلامت خود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را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با پزشکمان به اشتراک میگزاریم ممکن است مورد </a:t>
            </a:r>
            <a:r>
              <a:rPr lang="fa-IR" b="1" dirty="0">
                <a:solidFill>
                  <a:srgbClr val="C00000"/>
                </a:solidFill>
                <a:cs typeface="B Bardiya" panose="00000400000000000000" pitchFamily="2" charset="-78"/>
              </a:rPr>
              <a:t>سوء استفاده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قرار گیریم</a:t>
            </a:r>
            <a:endParaRPr lang="en-US" dirty="0"/>
          </a:p>
        </p:txBody>
      </p:sp>
      <p:sp>
        <p:nvSpPr>
          <p:cNvPr id="19" name="Right Arrow 18"/>
          <p:cNvSpPr/>
          <p:nvPr/>
        </p:nvSpPr>
        <p:spPr>
          <a:xfrm>
            <a:off x="3441469" y="4350144"/>
            <a:ext cx="2219498" cy="88114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gray">
          <a:xfrm>
            <a:off x="4707618" y="235456"/>
            <a:ext cx="2133756" cy="544340"/>
          </a:xfrm>
          <a:prstGeom prst="roundRect">
            <a:avLst>
              <a:gd name="adj" fmla="val 1859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داده بیش از حد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885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منابع پژوهش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540" y="59436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1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205345" y="1796935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آینده نگرانی از حریم خصوصی داده ها و امنیت در اینترنت اشیا – </a:t>
            </a:r>
            <a:r>
              <a:rPr lang="en-US" altLang="en-US" sz="1600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2018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- </a:t>
            </a:r>
            <a:r>
              <a:rPr lang="en-US" altLang="en-US" sz="1600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IEEE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1205345" y="2595649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بیگ دیتا و اینترنت اشیا برای امنیت مراقبت های بهداشتی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– </a:t>
            </a:r>
            <a:r>
              <a:rPr lang="en-US" altLang="en-US" sz="1600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2017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- </a:t>
            </a:r>
            <a:r>
              <a:rPr lang="en-US" altLang="en-US" sz="1600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springer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1205345" y="3407524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امنیت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اینترنت اشیا در سیستم های کنترلی مراقبت های بهداشتی – </a:t>
            </a:r>
            <a:r>
              <a:rPr lang="en-US" altLang="en-US" sz="1600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2018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- </a:t>
            </a:r>
            <a:r>
              <a:rPr lang="en-US" altLang="en-US" sz="1600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IEEE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84" y="4301149"/>
            <a:ext cx="4048413" cy="248425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066086" y="1131856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منابع این پژوهش شامل 3 </a:t>
            </a:r>
            <a:r>
              <a:rPr lang="fa-IR" altLang="en-US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مقاله زیر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است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8349" y="1003055"/>
            <a:ext cx="751263" cy="62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4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19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1205345" y="1131917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اکثر مصرف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کنندگان، 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شرایط سرویس ها را بدون اینکه واقعا سند کامل را بخوانند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امضا می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کنند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1205345" y="1930631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این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اطلاعات از طریق سازمان ها برای تصمیم گیری در مورد استخدام و یا تجزیه و تحلیل اعتبار فرد مورد استفاده قرار می گیرد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1205345" y="2729345"/>
            <a:ext cx="9759142" cy="1073036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بیمه های درمانی و آژانس های استخدامی می توانند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از این اطلاعات برای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ارزیابی بیمه یا شایستگی مصرف کننده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استفاده کنند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1205345" y="3912524"/>
            <a:ext cx="9759142" cy="1073036"/>
          </a:xfrm>
          <a:prstGeom prst="roundRect">
            <a:avLst>
              <a:gd name="adj" fmla="val 9106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مثلا ،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آژانس بیمه ممکن است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مشتریان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خود را از طریق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این اطلاعات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با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افراد سالم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به منظور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کاهش هزینه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های خود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جایگزین کند.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چالش های امنیتی اینترنت اشیا در مراقبت های بهداشتی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3833091" y="235456"/>
            <a:ext cx="3008283" cy="544340"/>
          </a:xfrm>
          <a:prstGeom prst="roundRect">
            <a:avLst>
              <a:gd name="adj" fmla="val 1859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چالش 2 : مشخصات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عمومی ناخواسته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994" y="4789657"/>
            <a:ext cx="3591003" cy="198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71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20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1147156" y="1381298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سازندگان یا نفوذگران می تواند به وسیله گجت های متصل عملا به یک خانه هوشمند حمله کنند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1147156" y="2180012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آسیب پذیری های امنیتی توسط گجت های دوربین دار نیز باعث شده است که روح جاسوسی در خانه ها افزایش یابد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1147156" y="2991887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نفوذگر یا سازنده میتواند از راه دور یک فضای خصوصی را به فضای عمومی تبدیل کند و اینگونه سوء استفاده کند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چالش های امنیتی اینترنت اشیا در مراقبت های بهداشتی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4707618" y="235456"/>
            <a:ext cx="2133756" cy="544340"/>
          </a:xfrm>
          <a:prstGeom prst="roundRect">
            <a:avLst>
              <a:gd name="adj" fmla="val 1859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چلش 3 : استراق سمع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353833" y="2019833"/>
            <a:ext cx="4838167" cy="48381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745" y="3383280"/>
            <a:ext cx="5216687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89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21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837678" y="1215044"/>
            <a:ext cx="10715105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رضایت از پتانسیل واقعی اینترنت اشیا</a:t>
            </a:r>
            <a:r>
              <a:rPr lang="en-US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می تواند از لطمه وارد شدن به قصد خرید مشتریان از محصولات مرتبط با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اینترنت اشیا محافظت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کند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چالش های امنیتی اینترنت اشیا در مراقبت های بهداشتی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4276436" y="235456"/>
            <a:ext cx="2564938" cy="544340"/>
          </a:xfrm>
          <a:prstGeom prst="roundRect">
            <a:avLst>
              <a:gd name="adj" fmla="val 1859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چالش 4 : اعتماد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مصرف کننده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092" y="2774515"/>
            <a:ext cx="8166970" cy="4083485"/>
          </a:xfrm>
          <a:prstGeom prst="rect">
            <a:avLst/>
          </a:prstGeom>
        </p:spPr>
      </p:pic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837677" y="2085944"/>
            <a:ext cx="10715105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منیت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باید در دستگاه ها و شبکه ها برای جلوگیری از آسیب و ایجاد اعتماد مصرف کننده به اینترنت اشیا</a:t>
            </a:r>
            <a:r>
              <a:rPr lang="en-US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ایجاد شود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078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22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الزامات امنیتی در مراقبت بهداشتی مبتنی بر </a:t>
            </a:r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اینترنت اشیا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0413" y="925023"/>
            <a:ext cx="111575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مطالبی که بیان شد مربوط </a:t>
            </a:r>
            <a:r>
              <a:rPr lang="fa-IR" b="1" dirty="0" smtClean="0">
                <a:solidFill>
                  <a:srgbClr val="FF0000"/>
                </a:solidFill>
                <a:cs typeface="0 Bardiya Bold" panose="00000700000000000000" pitchFamily="2" charset="-78"/>
              </a:rPr>
              <a:t>به </a:t>
            </a:r>
            <a:r>
              <a:rPr lang="fa-IR" b="1" dirty="0">
                <a:solidFill>
                  <a:srgbClr val="FF0000"/>
                </a:solidFill>
                <a:cs typeface="0 Bardiya Bold" panose="00000700000000000000" pitchFamily="2" charset="-78"/>
              </a:rPr>
              <a:t>چالش های امنیتی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 مراقبت های بهداشتی مبتنی بر اینترنت اشیا بود </a:t>
            </a:r>
            <a:endParaRPr lang="en-US" dirty="0">
              <a:cs typeface="0 Bardiya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5235" y="1443756"/>
            <a:ext cx="11157500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ارتباطات موجود بین </a:t>
            </a:r>
            <a:r>
              <a:rPr lang="fa-IR" b="1" dirty="0" smtClean="0">
                <a:solidFill>
                  <a:srgbClr val="FF0000"/>
                </a:solidFill>
                <a:cs typeface="0 Bardiya Bold" panose="00000700000000000000" pitchFamily="2" charset="-78"/>
              </a:rPr>
              <a:t>سنسورهای سیستم های مراقبت بهداشتی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که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به طور کلی از لحاظ جغرافیایی از ما دور هستند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از لحاظ امنیتی نیازمند </a:t>
            </a:r>
            <a:r>
              <a:rPr lang="fa-IR" b="1" dirty="0" smtClean="0">
                <a:solidFill>
                  <a:srgbClr val="FF0000"/>
                </a:solidFill>
                <a:cs typeface="0 Bardiya Bold" panose="00000700000000000000" pitchFamily="2" charset="-78"/>
              </a:rPr>
              <a:t>الزامات امنیتی </a:t>
            </a:r>
          </a:p>
          <a:p>
            <a:pPr algn="ct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میباشند که این </a:t>
            </a:r>
            <a:r>
              <a:rPr lang="fa-IR" b="1" dirty="0" smtClean="0">
                <a:solidFill>
                  <a:srgbClr val="FF0000"/>
                </a:solidFill>
                <a:cs typeface="0 Bardiya Bold" panose="00000700000000000000" pitchFamily="2" charset="-78"/>
              </a:rPr>
              <a:t>الزامات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شامل موارد زیر است</a:t>
            </a:r>
            <a:endParaRPr lang="en-US" dirty="0">
              <a:cs typeface="0 Bardiya Bold" panose="00000700000000000000" pitchFamily="2" charset="-78"/>
            </a:endParaRPr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ltGray">
          <a:xfrm rot="20601703">
            <a:off x="3160713" y="3228523"/>
            <a:ext cx="5762625" cy="3016250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5"/>
          <p:cNvSpPr>
            <a:spLocks noChangeArrowheads="1"/>
          </p:cNvSpPr>
          <p:nvPr/>
        </p:nvSpPr>
        <p:spPr bwMode="ltGray">
          <a:xfrm rot="20601703">
            <a:off x="3217863" y="3066598"/>
            <a:ext cx="5562600" cy="2922588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Arc 6"/>
          <p:cNvSpPr>
            <a:spLocks/>
          </p:cNvSpPr>
          <p:nvPr/>
        </p:nvSpPr>
        <p:spPr bwMode="gray">
          <a:xfrm rot="20601703">
            <a:off x="5865813" y="3144386"/>
            <a:ext cx="2851150" cy="1538287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Arc 7"/>
          <p:cNvSpPr>
            <a:spLocks/>
          </p:cNvSpPr>
          <p:nvPr/>
        </p:nvSpPr>
        <p:spPr bwMode="gray">
          <a:xfrm rot="20601703" flipH="1">
            <a:off x="3271838" y="4457248"/>
            <a:ext cx="2876550" cy="1630363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Arc 8"/>
          <p:cNvSpPr>
            <a:spLocks/>
          </p:cNvSpPr>
          <p:nvPr/>
        </p:nvSpPr>
        <p:spPr bwMode="gray">
          <a:xfrm rot="20601703">
            <a:off x="5110163" y="2872923"/>
            <a:ext cx="2813050" cy="1417638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0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0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Arc 9"/>
          <p:cNvSpPr>
            <a:spLocks/>
          </p:cNvSpPr>
          <p:nvPr/>
        </p:nvSpPr>
        <p:spPr bwMode="gray">
          <a:xfrm rot="20601703" flipH="1">
            <a:off x="3071813" y="3525386"/>
            <a:ext cx="2762250" cy="1381125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gray">
          <a:xfrm rot="20601703">
            <a:off x="4678363" y="3780973"/>
            <a:ext cx="2695575" cy="133985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Text Box 11"/>
          <p:cNvSpPr txBox="1">
            <a:spLocks noChangeArrowheads="1"/>
          </p:cNvSpPr>
          <p:nvPr/>
        </p:nvSpPr>
        <p:spPr bwMode="auto">
          <a:xfrm>
            <a:off x="3945849" y="4074940"/>
            <a:ext cx="83067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احراز هویت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5958252" y="3160540"/>
            <a:ext cx="61587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گمنامی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7455116" y="3617740"/>
            <a:ext cx="97494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مکان یابی امن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  <p:sp>
        <p:nvSpPr>
          <p:cNvPr id="40" name="Freeform 14"/>
          <p:cNvSpPr>
            <a:spLocks/>
          </p:cNvSpPr>
          <p:nvPr/>
        </p:nvSpPr>
        <p:spPr bwMode="gray">
          <a:xfrm>
            <a:off x="8001000" y="4079423"/>
            <a:ext cx="1295400" cy="1711325"/>
          </a:xfrm>
          <a:custGeom>
            <a:avLst/>
            <a:gdLst>
              <a:gd name="T0" fmla="*/ 0 w 816"/>
              <a:gd name="T1" fmla="*/ 841 h 1078"/>
              <a:gd name="T2" fmla="*/ 784 w 816"/>
              <a:gd name="T3" fmla="*/ 0 h 1078"/>
              <a:gd name="T4" fmla="*/ 816 w 816"/>
              <a:gd name="T5" fmla="*/ 280 h 1078"/>
              <a:gd name="T6" fmla="*/ 544 w 816"/>
              <a:gd name="T7" fmla="*/ 672 h 1078"/>
              <a:gd name="T8" fmla="*/ 25 w 816"/>
              <a:gd name="T9" fmla="*/ 1078 h 1078"/>
              <a:gd name="T10" fmla="*/ 0 w 816"/>
              <a:gd name="T11" fmla="*/ 841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>
                  <a:gamma/>
                  <a:tint val="45490"/>
                  <a:invGamma/>
                </a:srgbClr>
              </a:gs>
              <a:gs pos="100000">
                <a:srgbClr val="6600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1" name="Arc 15"/>
          <p:cNvSpPr>
            <a:spLocks/>
          </p:cNvSpPr>
          <p:nvPr/>
        </p:nvSpPr>
        <p:spPr bwMode="gray">
          <a:xfrm rot="20539205">
            <a:off x="6399213" y="4085773"/>
            <a:ext cx="2984500" cy="1346200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16"/>
          <p:cNvSpPr>
            <a:spLocks/>
          </p:cNvSpPr>
          <p:nvPr/>
        </p:nvSpPr>
        <p:spPr bwMode="gray">
          <a:xfrm>
            <a:off x="6300788" y="4560436"/>
            <a:ext cx="1758950" cy="1236662"/>
          </a:xfrm>
          <a:custGeom>
            <a:avLst/>
            <a:gdLst>
              <a:gd name="T0" fmla="*/ 1071 w 1108"/>
              <a:gd name="T1" fmla="*/ 546 h 779"/>
              <a:gd name="T2" fmla="*/ 1108 w 1108"/>
              <a:gd name="T3" fmla="*/ 779 h 779"/>
              <a:gd name="T4" fmla="*/ 67 w 1108"/>
              <a:gd name="T5" fmla="*/ 168 h 779"/>
              <a:gd name="T6" fmla="*/ 0 w 1108"/>
              <a:gd name="T7" fmla="*/ 0 h 779"/>
              <a:gd name="T8" fmla="*/ 1071 w 1108"/>
              <a:gd name="T9" fmla="*/ 546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1">
            <a:gsLst>
              <a:gs pos="0">
                <a:srgbClr val="5007A1">
                  <a:gamma/>
                  <a:tint val="45490"/>
                  <a:invGamma/>
                </a:srgbClr>
              </a:gs>
              <a:gs pos="100000">
                <a:srgbClr val="5007A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7304434" y="4608340"/>
            <a:ext cx="12763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حفظ حریم خصوصی 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auto">
          <a:xfrm>
            <a:off x="5590306" y="5370340"/>
            <a:ext cx="119936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یکپارچگی اطلاعات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  <p:sp>
        <p:nvSpPr>
          <p:cNvPr id="45" name="Text Box 19"/>
          <p:cNvSpPr txBox="1">
            <a:spLocks noChangeArrowheads="1"/>
          </p:cNvSpPr>
          <p:nvPr/>
        </p:nvSpPr>
        <p:spPr bwMode="auto">
          <a:xfrm>
            <a:off x="3677291" y="5217940"/>
            <a:ext cx="12153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تازه بودن اطلاعات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  <p:sp>
        <p:nvSpPr>
          <p:cNvPr id="46" name="Oval 20"/>
          <p:cNvSpPr>
            <a:spLocks noChangeArrowheads="1"/>
          </p:cNvSpPr>
          <p:nvPr/>
        </p:nvSpPr>
        <p:spPr bwMode="white">
          <a:xfrm rot="20601703">
            <a:off x="4779963" y="4033386"/>
            <a:ext cx="2586037" cy="109061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0000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21"/>
          <p:cNvSpPr>
            <a:spLocks/>
          </p:cNvSpPr>
          <p:nvPr/>
        </p:nvSpPr>
        <p:spPr bwMode="gray">
          <a:xfrm>
            <a:off x="6477000" y="4955723"/>
            <a:ext cx="1282700" cy="1028700"/>
          </a:xfrm>
          <a:custGeom>
            <a:avLst/>
            <a:gdLst>
              <a:gd name="T0" fmla="*/ 0 w 808"/>
              <a:gd name="T1" fmla="*/ 24 h 648"/>
              <a:gd name="T2" fmla="*/ 352 w 808"/>
              <a:gd name="T3" fmla="*/ 448 h 648"/>
              <a:gd name="T4" fmla="*/ 360 w 808"/>
              <a:gd name="T5" fmla="*/ 648 h 648"/>
              <a:gd name="T6" fmla="*/ 808 w 808"/>
              <a:gd name="T7" fmla="*/ 424 h 648"/>
              <a:gd name="T8" fmla="*/ 104 w 808"/>
              <a:gd name="T9" fmla="*/ 0 h 648"/>
              <a:gd name="T10" fmla="*/ 0 w 808"/>
              <a:gd name="T11" fmla="*/ 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9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39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23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الزامات امنیتی در مراقبت بهداشتی مبتنی بر </a:t>
            </a:r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اینترنت اشیا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31025" y="1365441"/>
            <a:ext cx="878034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از موارد مهم در </a:t>
            </a:r>
            <a:r>
              <a:rPr lang="fa-IR" b="1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حفظ حریم خصوصی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است که نباید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داده های ضروری بیمار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دسترس سیستم های بیرونی یا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همسایه ها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قرار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گیرد، مثلادر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برنامه مبتنی بر اینترنت اشیا اطلاعات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توسط سنسور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ها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جمع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آوری و به سازمان ارسال میشود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و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دشمن میتواند به این ارتباط گوش داده و اطلاعات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ما را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بدست آورد</a:t>
            </a:r>
            <a:endParaRPr lang="en-US" dirty="0">
              <a:cs typeface="0 Bardiya Bold" panose="00000700000000000000" pitchFamily="2" charset="-78"/>
            </a:endParaRPr>
          </a:p>
        </p:txBody>
      </p:sp>
      <p:sp>
        <p:nvSpPr>
          <p:cNvPr id="26" name="Oval 5"/>
          <p:cNvSpPr>
            <a:spLocks noChangeArrowheads="1"/>
          </p:cNvSpPr>
          <p:nvPr/>
        </p:nvSpPr>
        <p:spPr bwMode="gray">
          <a:xfrm>
            <a:off x="9879279" y="1147229"/>
            <a:ext cx="1702016" cy="1745271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27" name="Oval 6"/>
          <p:cNvSpPr>
            <a:spLocks noChangeArrowheads="1"/>
          </p:cNvSpPr>
          <p:nvPr/>
        </p:nvSpPr>
        <p:spPr bwMode="gray">
          <a:xfrm>
            <a:off x="9879279" y="1147229"/>
            <a:ext cx="1702016" cy="1745271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28" name="Oval 7"/>
          <p:cNvSpPr>
            <a:spLocks noChangeArrowheads="1"/>
          </p:cNvSpPr>
          <p:nvPr/>
        </p:nvSpPr>
        <p:spPr bwMode="gray">
          <a:xfrm>
            <a:off x="9960590" y="1234199"/>
            <a:ext cx="1479417" cy="1517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29" name="Oval 8"/>
          <p:cNvSpPr>
            <a:spLocks noChangeArrowheads="1"/>
          </p:cNvSpPr>
          <p:nvPr/>
        </p:nvSpPr>
        <p:spPr bwMode="gray">
          <a:xfrm>
            <a:off x="9992340" y="1245312"/>
            <a:ext cx="1479417" cy="1517014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48" name="Oval 9"/>
          <p:cNvSpPr>
            <a:spLocks noChangeArrowheads="1"/>
          </p:cNvSpPr>
          <p:nvPr/>
        </p:nvSpPr>
        <p:spPr bwMode="gray">
          <a:xfrm>
            <a:off x="10022431" y="1291853"/>
            <a:ext cx="1331851" cy="1365697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49" name="Oval 10"/>
          <p:cNvSpPr>
            <a:spLocks noChangeArrowheads="1"/>
          </p:cNvSpPr>
          <p:nvPr/>
        </p:nvSpPr>
        <p:spPr bwMode="gray">
          <a:xfrm>
            <a:off x="9879279" y="2986917"/>
            <a:ext cx="1702017" cy="1745271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50" name="Oval 11"/>
          <p:cNvSpPr>
            <a:spLocks noChangeArrowheads="1"/>
          </p:cNvSpPr>
          <p:nvPr/>
        </p:nvSpPr>
        <p:spPr bwMode="gray">
          <a:xfrm>
            <a:off x="9879279" y="2986917"/>
            <a:ext cx="1702017" cy="1745271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51" name="Oval 12"/>
          <p:cNvSpPr>
            <a:spLocks noChangeArrowheads="1"/>
          </p:cNvSpPr>
          <p:nvPr/>
        </p:nvSpPr>
        <p:spPr bwMode="gray">
          <a:xfrm>
            <a:off x="9960592" y="3073887"/>
            <a:ext cx="1479416" cy="15170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52" name="Oval 13"/>
          <p:cNvSpPr>
            <a:spLocks noChangeArrowheads="1"/>
          </p:cNvSpPr>
          <p:nvPr/>
        </p:nvSpPr>
        <p:spPr bwMode="gray">
          <a:xfrm>
            <a:off x="9962179" y="3077062"/>
            <a:ext cx="1479417" cy="15170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53" name="Oval 14"/>
          <p:cNvSpPr>
            <a:spLocks noChangeArrowheads="1"/>
          </p:cNvSpPr>
          <p:nvPr/>
        </p:nvSpPr>
        <p:spPr bwMode="gray">
          <a:xfrm>
            <a:off x="10014495" y="3131541"/>
            <a:ext cx="1331851" cy="1365697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grpSp>
        <p:nvGrpSpPr>
          <p:cNvPr id="54" name="Group 15"/>
          <p:cNvGrpSpPr>
            <a:grpSpLocks/>
          </p:cNvGrpSpPr>
          <p:nvPr/>
        </p:nvGrpSpPr>
        <p:grpSpPr bwMode="auto">
          <a:xfrm>
            <a:off x="10030029" y="3146566"/>
            <a:ext cx="1289330" cy="1322098"/>
            <a:chOff x="4166" y="1706"/>
            <a:chExt cx="1252" cy="1252"/>
          </a:xfrm>
        </p:grpSpPr>
        <p:sp>
          <p:nvSpPr>
            <p:cNvPr id="55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7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59" name="Oval 20"/>
          <p:cNvSpPr>
            <a:spLocks noChangeArrowheads="1"/>
          </p:cNvSpPr>
          <p:nvPr/>
        </p:nvSpPr>
        <p:spPr bwMode="gray">
          <a:xfrm>
            <a:off x="9879279" y="4819158"/>
            <a:ext cx="1702017" cy="1745271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60" name="Oval 21"/>
          <p:cNvSpPr>
            <a:spLocks noChangeArrowheads="1"/>
          </p:cNvSpPr>
          <p:nvPr/>
        </p:nvSpPr>
        <p:spPr bwMode="gray">
          <a:xfrm>
            <a:off x="9879279" y="4819158"/>
            <a:ext cx="1702017" cy="1745271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61" name="Oval 22"/>
          <p:cNvSpPr>
            <a:spLocks noChangeArrowheads="1"/>
          </p:cNvSpPr>
          <p:nvPr/>
        </p:nvSpPr>
        <p:spPr bwMode="gray">
          <a:xfrm>
            <a:off x="9960592" y="4906128"/>
            <a:ext cx="1479416" cy="1517013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62" name="Oval 23"/>
          <p:cNvSpPr>
            <a:spLocks noChangeArrowheads="1"/>
          </p:cNvSpPr>
          <p:nvPr/>
        </p:nvSpPr>
        <p:spPr bwMode="gray">
          <a:xfrm>
            <a:off x="9962179" y="4909303"/>
            <a:ext cx="1479417" cy="1517013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63" name="Oval 24"/>
          <p:cNvSpPr>
            <a:spLocks noChangeArrowheads="1"/>
          </p:cNvSpPr>
          <p:nvPr/>
        </p:nvSpPr>
        <p:spPr bwMode="gray">
          <a:xfrm>
            <a:off x="10014495" y="4963782"/>
            <a:ext cx="1331851" cy="1365697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grpSp>
        <p:nvGrpSpPr>
          <p:cNvPr id="64" name="Group 25"/>
          <p:cNvGrpSpPr>
            <a:grpSpLocks/>
          </p:cNvGrpSpPr>
          <p:nvPr/>
        </p:nvGrpSpPr>
        <p:grpSpPr bwMode="auto">
          <a:xfrm>
            <a:off x="10030029" y="4972457"/>
            <a:ext cx="1289330" cy="1322098"/>
            <a:chOff x="4166" y="1706"/>
            <a:chExt cx="1252" cy="1252"/>
          </a:xfrm>
        </p:grpSpPr>
        <p:sp>
          <p:nvSpPr>
            <p:cNvPr id="65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6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7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8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grpSp>
        <p:nvGrpSpPr>
          <p:cNvPr id="69" name="Group 30"/>
          <p:cNvGrpSpPr>
            <a:grpSpLocks/>
          </p:cNvGrpSpPr>
          <p:nvPr/>
        </p:nvGrpSpPr>
        <p:grpSpPr bwMode="auto">
          <a:xfrm>
            <a:off x="10041140" y="1300528"/>
            <a:ext cx="1289330" cy="1322098"/>
            <a:chOff x="4166" y="1706"/>
            <a:chExt cx="1252" cy="1252"/>
          </a:xfrm>
        </p:grpSpPr>
        <p:sp>
          <p:nvSpPr>
            <p:cNvPr id="70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1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2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3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76" name="Text Box 40"/>
          <p:cNvSpPr txBox="1">
            <a:spLocks noChangeArrowheads="1"/>
          </p:cNvSpPr>
          <p:nvPr/>
        </p:nvSpPr>
        <p:spPr bwMode="gray">
          <a:xfrm>
            <a:off x="10078729" y="1753317"/>
            <a:ext cx="12131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حفظ حریم خصوصی 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957651" y="3327404"/>
            <a:ext cx="8780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تمرکز بحث </a:t>
            </a:r>
            <a:r>
              <a:rPr lang="fa-IR" b="1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یکپارچگی اطلاعات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روی این نکته است که محافظت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از اطلاعات حساس نمیتواند آن را از تغییرات بیرونی محافظت کند. یک دشمن به سادگی می تواند با اضافه کردن چند قطعه اطلاعات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آن را تغییر دهد</a:t>
            </a:r>
            <a:endParaRPr lang="en-US" dirty="0">
              <a:cs typeface="0 Bardiya Bold" panose="00000700000000000000" pitchFamily="2" charset="-78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005277" y="5180177"/>
            <a:ext cx="878034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 بحث </a:t>
            </a:r>
            <a:r>
              <a:rPr lang="fa-IR" b="1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تازه بودن اطلاعات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، دشمن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ممکن است در زمان دریافت اطلاعات آنها را با استفاده از کلید قدیمی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بازیابی کرده و مجددا ارسال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کند. تازه بودن اطلاعات این اطمینان را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برای ما ایجاد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میکند که اطلاعات جدید است و هیچکس نمی تواند پیام قدیمی را پخش کند.</a:t>
            </a:r>
            <a:endParaRPr lang="en-US" dirty="0">
              <a:cs typeface="0 Bardiya Bold" panose="00000700000000000000" pitchFamily="2" charset="-78"/>
            </a:endParaRPr>
          </a:p>
        </p:txBody>
      </p:sp>
      <p:sp>
        <p:nvSpPr>
          <p:cNvPr id="79" name="Text Box 40"/>
          <p:cNvSpPr txBox="1">
            <a:spLocks noChangeArrowheads="1"/>
          </p:cNvSpPr>
          <p:nvPr/>
        </p:nvSpPr>
        <p:spPr bwMode="gray">
          <a:xfrm>
            <a:off x="10054528" y="3603427"/>
            <a:ext cx="12131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یکپارچگی </a:t>
            </a:r>
            <a:endParaRPr lang="en-US" sz="1400" b="1" dirty="0" smtClean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  <a:p>
            <a:pPr algn="ctr"/>
            <a:r>
              <a:rPr lang="fa-I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اطلاعات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  <p:sp>
        <p:nvSpPr>
          <p:cNvPr id="80" name="Text Box 40"/>
          <p:cNvSpPr txBox="1">
            <a:spLocks noChangeArrowheads="1"/>
          </p:cNvSpPr>
          <p:nvPr/>
        </p:nvSpPr>
        <p:spPr bwMode="gray">
          <a:xfrm>
            <a:off x="10054528" y="5385020"/>
            <a:ext cx="12131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تازه بودن </a:t>
            </a:r>
            <a:endParaRPr lang="en-US" sz="1400" b="1" dirty="0" smtClean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  <a:p>
            <a:pPr algn="ctr"/>
            <a:r>
              <a:rPr lang="fa-I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اطلاعات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170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24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الزامات امنیتی در مراقبت بهداشتی مبتنی بر </a:t>
            </a:r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اینترنت اشیا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31025" y="1535466"/>
            <a:ext cx="8780340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احراز هویت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از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مهمترین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نیازهای هر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چارچوب خدمات پزشکی مبتنی بر </a:t>
            </a:r>
            <a:r>
              <a:rPr lang="en-US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IOT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بوده و یکی از توانایی های آن مدیریت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حملات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تقلبی است.</a:t>
            </a:r>
            <a:endParaRPr lang="en-US" dirty="0">
              <a:cs typeface="0 Bardiya Bold" panose="00000700000000000000" pitchFamily="2" charset="-78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gray">
          <a:xfrm>
            <a:off x="9879279" y="1147229"/>
            <a:ext cx="1702016" cy="1745271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gray">
          <a:xfrm>
            <a:off x="9879279" y="1147229"/>
            <a:ext cx="1702016" cy="1745271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gray">
          <a:xfrm>
            <a:off x="9960590" y="1234199"/>
            <a:ext cx="1479417" cy="1517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gray">
          <a:xfrm>
            <a:off x="9992340" y="1245312"/>
            <a:ext cx="1479417" cy="1517014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gray">
          <a:xfrm>
            <a:off x="10022431" y="1291853"/>
            <a:ext cx="1331851" cy="1365697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gray">
          <a:xfrm>
            <a:off x="9879279" y="2986917"/>
            <a:ext cx="1702017" cy="1745271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4" name="Oval 11"/>
          <p:cNvSpPr>
            <a:spLocks noChangeArrowheads="1"/>
          </p:cNvSpPr>
          <p:nvPr/>
        </p:nvSpPr>
        <p:spPr bwMode="gray">
          <a:xfrm>
            <a:off x="9879279" y="2986917"/>
            <a:ext cx="1702017" cy="1745271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gray">
          <a:xfrm>
            <a:off x="9960592" y="3073887"/>
            <a:ext cx="1479416" cy="15170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gray">
          <a:xfrm>
            <a:off x="9962179" y="3077062"/>
            <a:ext cx="1479417" cy="15170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gray">
          <a:xfrm>
            <a:off x="10014495" y="3131541"/>
            <a:ext cx="1331851" cy="1365697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grpSp>
        <p:nvGrpSpPr>
          <p:cNvPr id="18" name="Group 15"/>
          <p:cNvGrpSpPr>
            <a:grpSpLocks/>
          </p:cNvGrpSpPr>
          <p:nvPr/>
        </p:nvGrpSpPr>
        <p:grpSpPr bwMode="auto">
          <a:xfrm>
            <a:off x="10030029" y="3146566"/>
            <a:ext cx="1289330" cy="1322098"/>
            <a:chOff x="4166" y="1706"/>
            <a:chExt cx="1252" cy="1252"/>
          </a:xfrm>
        </p:grpSpPr>
        <p:sp>
          <p:nvSpPr>
            <p:cNvPr id="19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3" name="Oval 20"/>
          <p:cNvSpPr>
            <a:spLocks noChangeArrowheads="1"/>
          </p:cNvSpPr>
          <p:nvPr/>
        </p:nvSpPr>
        <p:spPr bwMode="gray">
          <a:xfrm>
            <a:off x="9879279" y="4819158"/>
            <a:ext cx="1702017" cy="1745271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24" name="Oval 21"/>
          <p:cNvSpPr>
            <a:spLocks noChangeArrowheads="1"/>
          </p:cNvSpPr>
          <p:nvPr/>
        </p:nvSpPr>
        <p:spPr bwMode="gray">
          <a:xfrm>
            <a:off x="9879279" y="4819158"/>
            <a:ext cx="1702017" cy="1745271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25" name="Oval 22"/>
          <p:cNvSpPr>
            <a:spLocks noChangeArrowheads="1"/>
          </p:cNvSpPr>
          <p:nvPr/>
        </p:nvSpPr>
        <p:spPr bwMode="gray">
          <a:xfrm>
            <a:off x="9960592" y="4906128"/>
            <a:ext cx="1479416" cy="1517013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26" name="Oval 23"/>
          <p:cNvSpPr>
            <a:spLocks noChangeArrowheads="1"/>
          </p:cNvSpPr>
          <p:nvPr/>
        </p:nvSpPr>
        <p:spPr bwMode="gray">
          <a:xfrm>
            <a:off x="9962179" y="4909303"/>
            <a:ext cx="1479417" cy="1517013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27" name="Oval 24"/>
          <p:cNvSpPr>
            <a:spLocks noChangeArrowheads="1"/>
          </p:cNvSpPr>
          <p:nvPr/>
        </p:nvSpPr>
        <p:spPr bwMode="gray">
          <a:xfrm>
            <a:off x="10014495" y="4963782"/>
            <a:ext cx="1331851" cy="1365697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grpSp>
        <p:nvGrpSpPr>
          <p:cNvPr id="28" name="Group 25"/>
          <p:cNvGrpSpPr>
            <a:grpSpLocks/>
          </p:cNvGrpSpPr>
          <p:nvPr/>
        </p:nvGrpSpPr>
        <p:grpSpPr bwMode="auto">
          <a:xfrm>
            <a:off x="10030029" y="4972457"/>
            <a:ext cx="1289330" cy="1322098"/>
            <a:chOff x="4166" y="1706"/>
            <a:chExt cx="1252" cy="1252"/>
          </a:xfrm>
        </p:grpSpPr>
        <p:sp>
          <p:nvSpPr>
            <p:cNvPr id="29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1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grpSp>
        <p:nvGrpSpPr>
          <p:cNvPr id="33" name="Group 30"/>
          <p:cNvGrpSpPr>
            <a:grpSpLocks/>
          </p:cNvGrpSpPr>
          <p:nvPr/>
        </p:nvGrpSpPr>
        <p:grpSpPr bwMode="auto">
          <a:xfrm>
            <a:off x="10041140" y="1300528"/>
            <a:ext cx="1289330" cy="1322098"/>
            <a:chOff x="4166" y="1706"/>
            <a:chExt cx="1252" cy="1252"/>
          </a:xfrm>
        </p:grpSpPr>
        <p:sp>
          <p:nvSpPr>
            <p:cNvPr id="34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5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7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8" name="Text Box 40"/>
          <p:cNvSpPr txBox="1">
            <a:spLocks noChangeArrowheads="1"/>
          </p:cNvSpPr>
          <p:nvPr/>
        </p:nvSpPr>
        <p:spPr bwMode="gray">
          <a:xfrm>
            <a:off x="10078729" y="1843306"/>
            <a:ext cx="121312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احراز هویت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57651" y="3415199"/>
            <a:ext cx="8780340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در بخش گمنامی یکی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از موارد مهم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این است که فرد </a:t>
            </a:r>
            <a:r>
              <a:rPr lang="fa-IR" b="1" dirty="0">
                <a:solidFill>
                  <a:srgbClr val="C00000"/>
                </a:solidFill>
                <a:cs typeface="0 Bardiya Bold" panose="00000700000000000000" pitchFamily="2" charset="-78"/>
              </a:rPr>
              <a:t>غیر قابل کشف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باشد،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و تضمین می کند که دشمن نمی توانند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فرد بیمار را شناسایی کند</a:t>
            </a:r>
            <a:endParaRPr lang="en-US" dirty="0">
              <a:cs typeface="0 Bardiya Bold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968308" y="5012532"/>
            <a:ext cx="878034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قابلیت مکان یابی در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اکثر برنامه های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مراقبت های بهداشتی،</a:t>
            </a:r>
            <a:r>
              <a:rPr lang="en-US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مهم و ضروری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بوده و باید توانایی تشخیص مکان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دقیق بیمار را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داشته باشد.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عدم وجود سیستم صحیح و هوشمندانه این اجازه را به دشمن می دهد که با ارسال گزارش های غلط در مورد منطقه بیمار جان بیمار را به خطر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بیندازد</a:t>
            </a:r>
            <a:endParaRPr lang="en-US" dirty="0">
              <a:cs typeface="0 Bardiya Bold" panose="00000700000000000000" pitchFamily="2" charset="-78"/>
            </a:endParaRPr>
          </a:p>
        </p:txBody>
      </p:sp>
      <p:sp>
        <p:nvSpPr>
          <p:cNvPr id="41" name="Text Box 40"/>
          <p:cNvSpPr txBox="1">
            <a:spLocks noChangeArrowheads="1"/>
          </p:cNvSpPr>
          <p:nvPr/>
        </p:nvSpPr>
        <p:spPr bwMode="gray">
          <a:xfrm>
            <a:off x="10078729" y="3689344"/>
            <a:ext cx="121312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گمنامی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  <p:sp>
        <p:nvSpPr>
          <p:cNvPr id="42" name="Text Box 40"/>
          <p:cNvSpPr txBox="1">
            <a:spLocks noChangeArrowheads="1"/>
          </p:cNvSpPr>
          <p:nvPr/>
        </p:nvSpPr>
        <p:spPr bwMode="gray">
          <a:xfrm>
            <a:off x="10071005" y="5430183"/>
            <a:ext cx="12131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a-I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مکان یابی </a:t>
            </a:r>
            <a:endParaRPr lang="en-US" sz="1400" b="1" dirty="0" smtClean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  <a:p>
            <a:pPr algn="ctr"/>
            <a:r>
              <a:rPr lang="fa-I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0 Bardiya Bold" panose="00000700000000000000" pitchFamily="2" charset="-78"/>
              </a:rPr>
              <a:t>امن</a:t>
            </a:r>
            <a:endParaRPr lang="en-US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221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25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الزامات امنیتی در مراقبت بهداشتی مبتنی بر </a:t>
            </a:r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اینترنت اشیا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61516" y="1761544"/>
            <a:ext cx="474656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جدول زیر فرض حملات ، ریسک و الزامات امنیتی را نشان میدهد</a:t>
            </a:r>
            <a:endParaRPr lang="en-US" dirty="0">
              <a:cs typeface="0 Bardiya Bold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708541"/>
              </p:ext>
            </p:extLst>
          </p:nvPr>
        </p:nvGraphicFramePr>
        <p:xfrm>
          <a:off x="837678" y="2558391"/>
          <a:ext cx="8070405" cy="238884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2690135">
                  <a:extLst>
                    <a:ext uri="{9D8B030D-6E8A-4147-A177-3AD203B41FA5}">
                      <a16:colId xmlns:a16="http://schemas.microsoft.com/office/drawing/2014/main" val="3287229084"/>
                    </a:ext>
                  </a:extLst>
                </a:gridCol>
                <a:gridCol w="2690135">
                  <a:extLst>
                    <a:ext uri="{9D8B030D-6E8A-4147-A177-3AD203B41FA5}">
                      <a16:colId xmlns:a16="http://schemas.microsoft.com/office/drawing/2014/main" val="4038309511"/>
                    </a:ext>
                  </a:extLst>
                </a:gridCol>
                <a:gridCol w="2690135">
                  <a:extLst>
                    <a:ext uri="{9D8B030D-6E8A-4147-A177-3AD203B41FA5}">
                      <a16:colId xmlns:a16="http://schemas.microsoft.com/office/drawing/2014/main" val="898850016"/>
                    </a:ext>
                  </a:extLst>
                </a:gridCol>
              </a:tblGrid>
              <a:tr h="398141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 Bold" panose="00000700000000000000" pitchFamily="2" charset="-78"/>
                        </a:rPr>
                        <a:t>فرض حملات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Bardiya Bold" panose="00000700000000000000" pitchFamily="2" charset="-78"/>
                        </a:rPr>
                        <a:t>ریسک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 Bold" panose="00000700000000000000" pitchFamily="2" charset="-78"/>
                        </a:rPr>
                        <a:t>الزامات امنیتی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9560383"/>
                  </a:ext>
                </a:extLst>
              </a:tr>
              <a:tr h="398141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 Bold" panose="00000700000000000000" pitchFamily="2" charset="-78"/>
                        </a:rPr>
                        <a:t>قابلیت محاسباتی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 Bold" panose="00000700000000000000" pitchFamily="2" charset="-78"/>
                        </a:rPr>
                        <a:t>تغییر داده ها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 Bold" panose="00000700000000000000" pitchFamily="2" charset="-78"/>
                        </a:rPr>
                        <a:t>یکپارچگی داده ها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7937155"/>
                  </a:ext>
                </a:extLst>
              </a:tr>
              <a:tr h="398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 Bold" panose="00000700000000000000" pitchFamily="2" charset="-78"/>
                        </a:rPr>
                        <a:t>جعل هویت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 Bold" panose="00000700000000000000" pitchFamily="2" charset="-78"/>
                        </a:rPr>
                        <a:t>احراز هویت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7092567"/>
                  </a:ext>
                </a:extLst>
              </a:tr>
              <a:tr h="398141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 Bold" panose="00000700000000000000" pitchFamily="2" charset="-78"/>
                        </a:rPr>
                        <a:t>قابلیت گوش دادن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 Bold" panose="00000700000000000000" pitchFamily="2" charset="-78"/>
                        </a:rPr>
                        <a:t>استراق سمع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 Bold" panose="00000700000000000000" pitchFamily="2" charset="-78"/>
                        </a:rPr>
                        <a:t>حریم خصوصی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3140293"/>
                  </a:ext>
                </a:extLst>
              </a:tr>
              <a:tr h="398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 Bold" panose="00000700000000000000" pitchFamily="2" charset="-78"/>
                        </a:rPr>
                        <a:t>ردیابی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 Bold" panose="00000700000000000000" pitchFamily="2" charset="-78"/>
                        </a:rPr>
                        <a:t>گمنامی، مکان یابی امن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1903604"/>
                  </a:ext>
                </a:extLst>
              </a:tr>
              <a:tr h="398141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 Bold" panose="00000700000000000000" pitchFamily="2" charset="-78"/>
                        </a:rPr>
                        <a:t>قابلیت پخش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 Bold" panose="00000700000000000000" pitchFamily="2" charset="-78"/>
                        </a:rPr>
                        <a:t>ارسال یا پخش مجدد اطلاعات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 Bold" panose="00000700000000000000" pitchFamily="2" charset="-78"/>
                        </a:rPr>
                        <a:t>تازه بودن اطلاعات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4151237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504" y="2269375"/>
            <a:ext cx="4122496" cy="281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9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26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سیستم پیشنهادی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1346661" y="1444937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این بخش قصد داریم یک سیستم مراقبت بهداشتی امن پیشنهاد کنیم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1346661" y="2243651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این سیستم یک سیستم نظارتی است و بر علائم حیاتی بیمار نظارت میکند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1346661" y="3055526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اسم این سیستم را </a:t>
            </a:r>
            <a:r>
              <a:rPr lang="en-US" b="1" dirty="0" smtClean="0">
                <a:solidFill>
                  <a:schemeClr val="tx1"/>
                </a:solidFill>
              </a:rPr>
              <a:t>MY-HealthCare</a:t>
            </a:r>
            <a:r>
              <a:rPr lang="fa-IR" b="1" dirty="0"/>
              <a:t> </a:t>
            </a:r>
            <a:r>
              <a:rPr lang="fa-IR" b="1" dirty="0">
                <a:cs typeface="0 Bardiya Bold" panose="00000700000000000000" pitchFamily="2" charset="-78"/>
              </a:rPr>
              <a:t>گذاشتیم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607" y="3867401"/>
            <a:ext cx="61912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1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27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سیستم پیشنهادی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5235" y="1400217"/>
            <a:ext cx="111575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سیستم پیشنهادی ما از </a:t>
            </a:r>
            <a:r>
              <a:rPr lang="fa-IR" b="1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چهار قسمت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تشکیل شده است</a:t>
            </a:r>
            <a:endParaRPr lang="en-US" dirty="0">
              <a:cs typeface="0 Bardiya Bold" panose="00000700000000000000" pitchFamily="2" charset="-78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invGray">
          <a:xfrm>
            <a:off x="9340706" y="2426732"/>
            <a:ext cx="614362" cy="981075"/>
          </a:xfrm>
          <a:custGeom>
            <a:avLst/>
            <a:gdLst>
              <a:gd name="T0" fmla="*/ 308 w 308"/>
              <a:gd name="T1" fmla="*/ 120 h 444"/>
              <a:gd name="T2" fmla="*/ 0 w 308"/>
              <a:gd name="T3" fmla="*/ 444 h 444"/>
              <a:gd name="T4" fmla="*/ 0 w 308"/>
              <a:gd name="T5" fmla="*/ 286 h 444"/>
              <a:gd name="T6" fmla="*/ 308 w 308"/>
              <a:gd name="T7" fmla="*/ 0 h 444"/>
              <a:gd name="T8" fmla="*/ 308 w 308"/>
              <a:gd name="T9" fmla="*/ 12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444">
                <a:moveTo>
                  <a:pt x="308" y="120"/>
                </a:moveTo>
                <a:lnTo>
                  <a:pt x="0" y="444"/>
                </a:lnTo>
                <a:lnTo>
                  <a:pt x="0" y="286"/>
                </a:lnTo>
                <a:lnTo>
                  <a:pt x="308" y="0"/>
                </a:lnTo>
                <a:lnTo>
                  <a:pt x="308" y="120"/>
                </a:lnTo>
                <a:close/>
              </a:path>
            </a:pathLst>
          </a:custGeom>
          <a:gradFill rotWithShape="1">
            <a:gsLst>
              <a:gs pos="0">
                <a:srgbClr val="00563F">
                  <a:gamma/>
                  <a:shade val="46275"/>
                  <a:invGamma/>
                </a:srgbClr>
              </a:gs>
              <a:gs pos="50000">
                <a:srgbClr val="00563F"/>
              </a:gs>
              <a:gs pos="100000">
                <a:srgbClr val="00563F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1D1D1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reeform 4"/>
          <p:cNvSpPr>
            <a:spLocks/>
          </p:cNvSpPr>
          <p:nvPr/>
        </p:nvSpPr>
        <p:spPr bwMode="invGray">
          <a:xfrm>
            <a:off x="6400656" y="2426732"/>
            <a:ext cx="3560762" cy="627063"/>
          </a:xfrm>
          <a:custGeom>
            <a:avLst/>
            <a:gdLst>
              <a:gd name="T0" fmla="*/ 1478 w 1786"/>
              <a:gd name="T1" fmla="*/ 284 h 284"/>
              <a:gd name="T2" fmla="*/ 0 w 1786"/>
              <a:gd name="T3" fmla="*/ 284 h 284"/>
              <a:gd name="T4" fmla="*/ 446 w 1786"/>
              <a:gd name="T5" fmla="*/ 0 h 284"/>
              <a:gd name="T6" fmla="*/ 1786 w 1786"/>
              <a:gd name="T7" fmla="*/ 0 h 284"/>
              <a:gd name="T8" fmla="*/ 1478 w 1786"/>
              <a:gd name="T9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6" h="284">
                <a:moveTo>
                  <a:pt x="1478" y="284"/>
                </a:moveTo>
                <a:lnTo>
                  <a:pt x="0" y="284"/>
                </a:lnTo>
                <a:lnTo>
                  <a:pt x="446" y="0"/>
                </a:lnTo>
                <a:lnTo>
                  <a:pt x="1786" y="0"/>
                </a:lnTo>
                <a:lnTo>
                  <a:pt x="1478" y="284"/>
                </a:lnTo>
                <a:close/>
              </a:path>
            </a:pathLst>
          </a:custGeom>
          <a:solidFill>
            <a:srgbClr val="00CC9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80808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gray">
          <a:xfrm>
            <a:off x="8723168" y="3401457"/>
            <a:ext cx="612775" cy="974725"/>
          </a:xfrm>
          <a:custGeom>
            <a:avLst/>
            <a:gdLst>
              <a:gd name="T0" fmla="*/ 308 w 308"/>
              <a:gd name="T1" fmla="*/ 120 h 442"/>
              <a:gd name="T2" fmla="*/ 0 w 308"/>
              <a:gd name="T3" fmla="*/ 442 h 442"/>
              <a:gd name="T4" fmla="*/ 0 w 308"/>
              <a:gd name="T5" fmla="*/ 286 h 442"/>
              <a:gd name="T6" fmla="*/ 308 w 308"/>
              <a:gd name="T7" fmla="*/ 0 h 442"/>
              <a:gd name="T8" fmla="*/ 308 w 308"/>
              <a:gd name="T9" fmla="*/ 12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442">
                <a:moveTo>
                  <a:pt x="308" y="120"/>
                </a:moveTo>
                <a:lnTo>
                  <a:pt x="0" y="442"/>
                </a:lnTo>
                <a:lnTo>
                  <a:pt x="0" y="286"/>
                </a:lnTo>
                <a:lnTo>
                  <a:pt x="308" y="0"/>
                </a:lnTo>
                <a:lnTo>
                  <a:pt x="308" y="120"/>
                </a:lnTo>
                <a:close/>
              </a:path>
            </a:pathLst>
          </a:custGeom>
          <a:gradFill rotWithShape="1">
            <a:gsLst>
              <a:gs pos="0">
                <a:srgbClr val="4B1092">
                  <a:gamma/>
                  <a:shade val="46275"/>
                  <a:invGamma/>
                </a:srgbClr>
              </a:gs>
              <a:gs pos="50000">
                <a:srgbClr val="4B1092"/>
              </a:gs>
              <a:gs pos="100000">
                <a:srgbClr val="4B1092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1D1D1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gray">
          <a:xfrm>
            <a:off x="5516418" y="3401457"/>
            <a:ext cx="3827463" cy="625475"/>
          </a:xfrm>
          <a:custGeom>
            <a:avLst/>
            <a:gdLst>
              <a:gd name="T0" fmla="*/ 1612 w 1920"/>
              <a:gd name="T1" fmla="*/ 284 h 284"/>
              <a:gd name="T2" fmla="*/ 0 w 1920"/>
              <a:gd name="T3" fmla="*/ 284 h 284"/>
              <a:gd name="T4" fmla="*/ 446 w 1920"/>
              <a:gd name="T5" fmla="*/ 0 h 284"/>
              <a:gd name="T6" fmla="*/ 1920 w 1920"/>
              <a:gd name="T7" fmla="*/ 0 h 284"/>
              <a:gd name="T8" fmla="*/ 1612 w 1920"/>
              <a:gd name="T9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0" h="284">
                <a:moveTo>
                  <a:pt x="1612" y="284"/>
                </a:moveTo>
                <a:lnTo>
                  <a:pt x="0" y="284"/>
                </a:lnTo>
                <a:lnTo>
                  <a:pt x="446" y="0"/>
                </a:lnTo>
                <a:lnTo>
                  <a:pt x="1920" y="0"/>
                </a:lnTo>
                <a:lnTo>
                  <a:pt x="1612" y="284"/>
                </a:lnTo>
                <a:close/>
              </a:path>
            </a:pathLst>
          </a:custGeom>
          <a:solidFill>
            <a:srgbClr val="A77BFF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80808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gray">
          <a:xfrm>
            <a:off x="8104043" y="4365070"/>
            <a:ext cx="611188" cy="981075"/>
          </a:xfrm>
          <a:custGeom>
            <a:avLst/>
            <a:gdLst>
              <a:gd name="T0" fmla="*/ 306 w 306"/>
              <a:gd name="T1" fmla="*/ 122 h 444"/>
              <a:gd name="T2" fmla="*/ 0 w 306"/>
              <a:gd name="T3" fmla="*/ 444 h 444"/>
              <a:gd name="T4" fmla="*/ 0 w 306"/>
              <a:gd name="T5" fmla="*/ 286 h 444"/>
              <a:gd name="T6" fmla="*/ 306 w 306"/>
              <a:gd name="T7" fmla="*/ 0 h 444"/>
              <a:gd name="T8" fmla="*/ 306 w 306"/>
              <a:gd name="T9" fmla="*/ 122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444">
                <a:moveTo>
                  <a:pt x="306" y="122"/>
                </a:moveTo>
                <a:lnTo>
                  <a:pt x="0" y="444"/>
                </a:lnTo>
                <a:lnTo>
                  <a:pt x="0" y="286"/>
                </a:lnTo>
                <a:lnTo>
                  <a:pt x="306" y="0"/>
                </a:lnTo>
                <a:lnTo>
                  <a:pt x="306" y="122"/>
                </a:lnTo>
                <a:close/>
              </a:path>
            </a:pathLst>
          </a:custGeom>
          <a:gradFill rotWithShape="1">
            <a:gsLst>
              <a:gs pos="0">
                <a:srgbClr val="90330A">
                  <a:gamma/>
                  <a:shade val="46275"/>
                  <a:invGamma/>
                </a:srgbClr>
              </a:gs>
              <a:gs pos="50000">
                <a:srgbClr val="90330A"/>
              </a:gs>
              <a:gs pos="100000">
                <a:srgbClr val="90330A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1D1D1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8"/>
          <p:cNvSpPr>
            <a:spLocks/>
          </p:cNvSpPr>
          <p:nvPr/>
        </p:nvSpPr>
        <p:spPr bwMode="gray">
          <a:xfrm>
            <a:off x="7489681" y="5331857"/>
            <a:ext cx="614362" cy="981075"/>
          </a:xfrm>
          <a:custGeom>
            <a:avLst/>
            <a:gdLst>
              <a:gd name="T0" fmla="*/ 308 w 308"/>
              <a:gd name="T1" fmla="*/ 122 h 444"/>
              <a:gd name="T2" fmla="*/ 0 w 308"/>
              <a:gd name="T3" fmla="*/ 444 h 444"/>
              <a:gd name="T4" fmla="*/ 0 w 308"/>
              <a:gd name="T5" fmla="*/ 286 h 444"/>
              <a:gd name="T6" fmla="*/ 308 w 308"/>
              <a:gd name="T7" fmla="*/ 0 h 444"/>
              <a:gd name="T8" fmla="*/ 308 w 308"/>
              <a:gd name="T9" fmla="*/ 122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444">
                <a:moveTo>
                  <a:pt x="308" y="122"/>
                </a:moveTo>
                <a:lnTo>
                  <a:pt x="0" y="444"/>
                </a:lnTo>
                <a:lnTo>
                  <a:pt x="0" y="286"/>
                </a:lnTo>
                <a:lnTo>
                  <a:pt x="308" y="0"/>
                </a:lnTo>
                <a:lnTo>
                  <a:pt x="308" y="122"/>
                </a:lnTo>
                <a:close/>
              </a:path>
            </a:pathLst>
          </a:custGeom>
          <a:gradFill rotWithShape="1">
            <a:gsLst>
              <a:gs pos="0">
                <a:srgbClr val="906B0E">
                  <a:gamma/>
                  <a:shade val="46275"/>
                  <a:invGamma/>
                </a:srgbClr>
              </a:gs>
              <a:gs pos="50000">
                <a:srgbClr val="906B0E"/>
              </a:gs>
              <a:gs pos="100000">
                <a:srgbClr val="906B0E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1D1D1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9"/>
          <p:cNvSpPr>
            <a:spLocks/>
          </p:cNvSpPr>
          <p:nvPr/>
        </p:nvSpPr>
        <p:spPr bwMode="gray">
          <a:xfrm>
            <a:off x="3757468" y="5336620"/>
            <a:ext cx="4346575" cy="627062"/>
          </a:xfrm>
          <a:custGeom>
            <a:avLst/>
            <a:gdLst>
              <a:gd name="T0" fmla="*/ 1872 w 2180"/>
              <a:gd name="T1" fmla="*/ 284 h 284"/>
              <a:gd name="T2" fmla="*/ 0 w 2180"/>
              <a:gd name="T3" fmla="*/ 284 h 284"/>
              <a:gd name="T4" fmla="*/ 446 w 2180"/>
              <a:gd name="T5" fmla="*/ 0 h 284"/>
              <a:gd name="T6" fmla="*/ 2180 w 2180"/>
              <a:gd name="T7" fmla="*/ 0 h 284"/>
              <a:gd name="T8" fmla="*/ 1872 w 2180"/>
              <a:gd name="T9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0" h="284">
                <a:moveTo>
                  <a:pt x="1872" y="284"/>
                </a:moveTo>
                <a:lnTo>
                  <a:pt x="0" y="284"/>
                </a:lnTo>
                <a:lnTo>
                  <a:pt x="446" y="0"/>
                </a:lnTo>
                <a:lnTo>
                  <a:pt x="2180" y="0"/>
                </a:lnTo>
                <a:lnTo>
                  <a:pt x="1872" y="284"/>
                </a:lnTo>
                <a:close/>
              </a:path>
            </a:pathLst>
          </a:custGeom>
          <a:solidFill>
            <a:srgbClr val="F2E16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80808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invGray">
          <a:xfrm flipH="1">
            <a:off x="2493818" y="6306582"/>
            <a:ext cx="126365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invGray">
          <a:xfrm flipH="1">
            <a:off x="2493818" y="5331857"/>
            <a:ext cx="2146300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invGray">
          <a:xfrm flipH="1">
            <a:off x="2493818" y="4369832"/>
            <a:ext cx="3030538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invGray">
          <a:xfrm flipH="1">
            <a:off x="2493818" y="3409395"/>
            <a:ext cx="3914775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invGray">
          <a:xfrm flipH="1">
            <a:off x="2493818" y="2433082"/>
            <a:ext cx="4797425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invGray">
          <a:xfrm>
            <a:off x="2684318" y="2426732"/>
            <a:ext cx="0" cy="1011238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invGray">
          <a:xfrm>
            <a:off x="2684318" y="3437970"/>
            <a:ext cx="0" cy="94615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invGray">
          <a:xfrm>
            <a:off x="2684318" y="4384120"/>
            <a:ext cx="0" cy="94615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invGray">
          <a:xfrm>
            <a:off x="2684318" y="5331857"/>
            <a:ext cx="0" cy="94615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3" name="Freeform 19"/>
          <p:cNvSpPr>
            <a:spLocks/>
          </p:cNvSpPr>
          <p:nvPr/>
        </p:nvSpPr>
        <p:spPr bwMode="invGray">
          <a:xfrm>
            <a:off x="4387706" y="2615645"/>
            <a:ext cx="1957387" cy="315753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gray">
          <a:xfrm>
            <a:off x="6407006" y="3053795"/>
            <a:ext cx="2947987" cy="352425"/>
          </a:xfrm>
          <a:prstGeom prst="rect">
            <a:avLst/>
          </a:prstGeom>
          <a:gradFill rotWithShape="1">
            <a:gsLst>
              <a:gs pos="0">
                <a:srgbClr val="00906A">
                  <a:gamma/>
                  <a:shade val="72549"/>
                  <a:invGamma/>
                </a:srgbClr>
              </a:gs>
              <a:gs pos="50000">
                <a:srgbClr val="00906A"/>
              </a:gs>
              <a:gs pos="100000">
                <a:srgbClr val="00906A">
                  <a:gamma/>
                  <a:shade val="72549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altLang="en-US" sz="1600" dirty="0" smtClean="0">
                <a:solidFill>
                  <a:schemeClr val="bg1"/>
                </a:solidFill>
                <a:latin typeface="Verdana" panose="020B0604030504040204" pitchFamily="34" charset="0"/>
                <a:cs typeface="0 Bardiya Bold" panose="00000700000000000000" pitchFamily="2" charset="-78"/>
              </a:rPr>
              <a:t>نظارت بر </a:t>
            </a:r>
            <a:r>
              <a:rPr lang="fa-IR" altLang="en-US" sz="1600" dirty="0">
                <a:solidFill>
                  <a:schemeClr val="bg1"/>
                </a:solidFill>
                <a:latin typeface="Verdana" panose="020B0604030504040204" pitchFamily="34" charset="0"/>
                <a:cs typeface="0 Bardiya Bold" panose="00000700000000000000" pitchFamily="2" charset="-78"/>
              </a:rPr>
              <a:t>ضربان قلب</a:t>
            </a:r>
            <a:endParaRPr lang="en-US" altLang="en-US" sz="1600" dirty="0">
              <a:solidFill>
                <a:schemeClr val="bg1"/>
              </a:solidFill>
              <a:latin typeface="Verdana" panose="020B0604030504040204" pitchFamily="34" charset="0"/>
              <a:cs typeface="0 Bardiya Bold" panose="00000700000000000000" pitchFamily="2" charset="-78"/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gray">
          <a:xfrm>
            <a:off x="5518006" y="4026932"/>
            <a:ext cx="3211512" cy="346075"/>
          </a:xfrm>
          <a:prstGeom prst="rect">
            <a:avLst/>
          </a:prstGeom>
          <a:gradFill rotWithShape="1">
            <a:gsLst>
              <a:gs pos="0">
                <a:srgbClr val="8041FF">
                  <a:gamma/>
                  <a:shade val="72549"/>
                  <a:invGamma/>
                </a:srgbClr>
              </a:gs>
              <a:gs pos="50000">
                <a:srgbClr val="8041FF"/>
              </a:gs>
              <a:gs pos="100000">
                <a:srgbClr val="8041FF">
                  <a:gamma/>
                  <a:shade val="72549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نظارت بر دمای بدن</a:t>
            </a:r>
            <a:endParaRPr lang="en-US" altLang="en-US" sz="1200" dirty="0">
              <a:solidFill>
                <a:schemeClr val="bg1"/>
              </a:solidFill>
              <a:latin typeface="Verdana" panose="020B0604030504040204" pitchFamily="34" charset="0"/>
              <a:cs typeface="0 Bardiya Bold" panose="00000700000000000000" pitchFamily="2" charset="-78"/>
            </a:endParaRPr>
          </a:p>
        </p:txBody>
      </p:sp>
      <p:sp>
        <p:nvSpPr>
          <p:cNvPr id="26" name="Freeform 22"/>
          <p:cNvSpPr>
            <a:spLocks/>
          </p:cNvSpPr>
          <p:nvPr/>
        </p:nvSpPr>
        <p:spPr bwMode="gray">
          <a:xfrm>
            <a:off x="4638531" y="4365070"/>
            <a:ext cx="4083050" cy="631825"/>
          </a:xfrm>
          <a:custGeom>
            <a:avLst/>
            <a:gdLst>
              <a:gd name="T0" fmla="*/ 1742 w 2048"/>
              <a:gd name="T1" fmla="*/ 286 h 286"/>
              <a:gd name="T2" fmla="*/ 0 w 2048"/>
              <a:gd name="T3" fmla="*/ 286 h 286"/>
              <a:gd name="T4" fmla="*/ 446 w 2048"/>
              <a:gd name="T5" fmla="*/ 0 h 286"/>
              <a:gd name="T6" fmla="*/ 2048 w 2048"/>
              <a:gd name="T7" fmla="*/ 0 h 286"/>
              <a:gd name="T8" fmla="*/ 1742 w 2048"/>
              <a:gd name="T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48" h="286">
                <a:moveTo>
                  <a:pt x="1742" y="286"/>
                </a:moveTo>
                <a:lnTo>
                  <a:pt x="0" y="286"/>
                </a:lnTo>
                <a:lnTo>
                  <a:pt x="446" y="0"/>
                </a:lnTo>
                <a:lnTo>
                  <a:pt x="2048" y="0"/>
                </a:lnTo>
                <a:lnTo>
                  <a:pt x="1742" y="286"/>
                </a:lnTo>
                <a:close/>
              </a:path>
            </a:pathLst>
          </a:custGeom>
          <a:solidFill>
            <a:srgbClr val="FF9966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80808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gray">
          <a:xfrm>
            <a:off x="4640118" y="4996895"/>
            <a:ext cx="3478213" cy="344487"/>
          </a:xfrm>
          <a:prstGeom prst="rect">
            <a:avLst/>
          </a:prstGeom>
          <a:gradFill rotWithShape="1">
            <a:gsLst>
              <a:gs pos="0">
                <a:srgbClr val="DC7150">
                  <a:gamma/>
                  <a:shade val="72549"/>
                  <a:invGamma/>
                </a:srgbClr>
              </a:gs>
              <a:gs pos="50000">
                <a:srgbClr val="DC7150"/>
              </a:gs>
              <a:gs pos="100000">
                <a:srgbClr val="DC7150">
                  <a:gamma/>
                  <a:shade val="72549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وضعیت فیزیکی مناسب بیمار</a:t>
            </a:r>
            <a:endParaRPr lang="en-US" altLang="en-US" sz="1200" dirty="0">
              <a:solidFill>
                <a:schemeClr val="bg1"/>
              </a:solidFill>
              <a:latin typeface="Verdana" panose="020B0604030504040204" pitchFamily="34" charset="0"/>
              <a:cs typeface="0 Bardiya Bold" panose="00000700000000000000" pitchFamily="2" charset="-78"/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gray">
          <a:xfrm>
            <a:off x="3755881" y="5965270"/>
            <a:ext cx="3741737" cy="344487"/>
          </a:xfrm>
          <a:prstGeom prst="rect">
            <a:avLst/>
          </a:prstGeom>
          <a:gradFill rotWithShape="1">
            <a:gsLst>
              <a:gs pos="0">
                <a:srgbClr val="D0A11C">
                  <a:gamma/>
                  <a:shade val="72549"/>
                  <a:invGamma/>
                </a:srgbClr>
              </a:gs>
              <a:gs pos="50000">
                <a:srgbClr val="D0A11C"/>
              </a:gs>
              <a:gs pos="100000">
                <a:srgbClr val="D0A11C">
                  <a:gamma/>
                  <a:shade val="72549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altLang="en-US" sz="1600" dirty="0" smtClean="0">
                <a:solidFill>
                  <a:schemeClr val="bg1"/>
                </a:solidFill>
                <a:latin typeface="Verdana" panose="020B0604030504040204" pitchFamily="34" charset="0"/>
                <a:cs typeface="0 Bardiya Bold" panose="00000700000000000000" pitchFamily="2" charset="-78"/>
              </a:rPr>
              <a:t>ارسال اطلاعات</a:t>
            </a:r>
            <a:endParaRPr lang="en-US" altLang="en-US" sz="1600" dirty="0">
              <a:solidFill>
                <a:schemeClr val="bg1"/>
              </a:solidFill>
              <a:latin typeface="Verdana" panose="020B0604030504040204" pitchFamily="34" charset="0"/>
              <a:cs typeface="0 Bardiya Bold" panose="00000700000000000000" pitchFamily="2" charset="-78"/>
            </a:endParaRPr>
          </a:p>
        </p:txBody>
      </p:sp>
      <p:sp>
        <p:nvSpPr>
          <p:cNvPr id="29" name="Text Box 25"/>
          <p:cNvSpPr txBox="1">
            <a:spLocks noChangeArrowheads="1"/>
          </p:cNvSpPr>
          <p:nvPr/>
        </p:nvSpPr>
        <p:spPr bwMode="invGray">
          <a:xfrm>
            <a:off x="2674793" y="2802970"/>
            <a:ext cx="75693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altLang="en-US" sz="1200" dirty="0" smtClean="0">
                <a:solidFill>
                  <a:schemeClr val="bg1"/>
                </a:solidFill>
                <a:latin typeface="Verdana" panose="020B0604030504040204" pitchFamily="34" charset="0"/>
                <a:cs typeface="0 Bardiya Bold" panose="00000700000000000000" pitchFamily="2" charset="-78"/>
              </a:rPr>
              <a:t>قسمت یک</a:t>
            </a:r>
            <a:endParaRPr lang="en-US" altLang="en-US" sz="1200" dirty="0">
              <a:solidFill>
                <a:schemeClr val="bg1"/>
              </a:solidFill>
              <a:latin typeface="Verdana" panose="020B0604030504040204" pitchFamily="34" charset="0"/>
              <a:cs typeface="0 Bardiya Bold" panose="00000700000000000000" pitchFamily="2" charset="-78"/>
            </a:endParaRPr>
          </a:p>
        </p:txBody>
      </p:sp>
      <p:sp>
        <p:nvSpPr>
          <p:cNvPr id="30" name="Text Box 26"/>
          <p:cNvSpPr txBox="1">
            <a:spLocks noChangeArrowheads="1"/>
          </p:cNvSpPr>
          <p:nvPr/>
        </p:nvSpPr>
        <p:spPr bwMode="invGray">
          <a:xfrm>
            <a:off x="2674793" y="3760232"/>
            <a:ext cx="86594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altLang="en-US" sz="1600" dirty="0" smtClean="0">
                <a:solidFill>
                  <a:schemeClr val="bg1"/>
                </a:solidFill>
                <a:latin typeface="Verdana" panose="020B0604030504040204" pitchFamily="34" charset="0"/>
                <a:cs typeface="0 Bardiya Bold" panose="00000700000000000000" pitchFamily="2" charset="-78"/>
              </a:rPr>
              <a:t>قسمت دو</a:t>
            </a:r>
            <a:endParaRPr lang="en-US" altLang="en-US" sz="1200" dirty="0">
              <a:solidFill>
                <a:schemeClr val="bg1"/>
              </a:solidFill>
              <a:latin typeface="Verdana" panose="020B0604030504040204" pitchFamily="34" charset="0"/>
              <a:cs typeface="0 Bardiya Bold" panose="00000700000000000000" pitchFamily="2" charset="-78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invGray">
          <a:xfrm>
            <a:off x="2674793" y="4761945"/>
            <a:ext cx="92845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altLang="en-US" sz="1600" dirty="0" smtClean="0">
                <a:solidFill>
                  <a:schemeClr val="bg1"/>
                </a:solidFill>
                <a:latin typeface="Verdana" panose="020B0604030504040204" pitchFamily="34" charset="0"/>
                <a:cs typeface="0 Bardiya Bold" panose="00000700000000000000" pitchFamily="2" charset="-78"/>
              </a:rPr>
              <a:t>قسمت سه</a:t>
            </a:r>
            <a:endParaRPr lang="en-US" altLang="en-US" sz="1200" dirty="0">
              <a:solidFill>
                <a:schemeClr val="bg1"/>
              </a:solidFill>
              <a:latin typeface="Verdana" panose="020B0604030504040204" pitchFamily="34" charset="0"/>
              <a:cs typeface="0 Bardiya Bold" panose="00000700000000000000" pitchFamily="2" charset="-78"/>
            </a:endParaRPr>
          </a:p>
        </p:txBody>
      </p:sp>
      <p:sp>
        <p:nvSpPr>
          <p:cNvPr id="32" name="Text Box 28"/>
          <p:cNvSpPr txBox="1">
            <a:spLocks noChangeArrowheads="1"/>
          </p:cNvSpPr>
          <p:nvPr/>
        </p:nvSpPr>
        <p:spPr bwMode="invGray">
          <a:xfrm>
            <a:off x="2674793" y="5696982"/>
            <a:ext cx="79060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altLang="en-US" sz="1200" dirty="0" smtClean="0">
                <a:solidFill>
                  <a:schemeClr val="bg1"/>
                </a:solidFill>
                <a:latin typeface="Verdana" panose="020B0604030504040204" pitchFamily="34" charset="0"/>
                <a:cs typeface="0 Bardiya Bold" panose="00000700000000000000" pitchFamily="2" charset="-78"/>
              </a:rPr>
              <a:t>قسمت چهار</a:t>
            </a:r>
            <a:endParaRPr lang="en-US" altLang="en-US" sz="1200" dirty="0">
              <a:solidFill>
                <a:schemeClr val="bg1"/>
              </a:solidFill>
              <a:latin typeface="Verdana" panose="020B060403050404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761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28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سیستم پیشنهادی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36568" y="966587"/>
            <a:ext cx="111575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قسمت یک : نظارت بر ضربان قلب</a:t>
            </a:r>
            <a:endParaRPr lang="en-US" dirty="0">
              <a:cs typeface="0 Bardiya Bold" panose="00000700000000000000" pitchFamily="2" charset="-78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541953" y="1905207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توسط سنسور ضربان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قلب بر میزان ضربان قلب فرد مورد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نظر نظارت میکنیم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1541953" y="2703921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ضربان قلب معمول یک انسان بالغ بین 60 تا 100 ضربه در دقیقه است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1541953" y="3515796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اگر ضربان قلب بیمار از این محدوده خاص خارج شود، سنسور ضربان قلب یک سیگنال تولید می کند و آن را به برد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اصلی می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فرستد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722" y="4462902"/>
            <a:ext cx="2198459" cy="21984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803" y="4092892"/>
            <a:ext cx="56673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7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8540" y="59436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2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کلمات کلیدی مشترک استفاده شده در منابع پژوهشی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7956352" y="1938252"/>
            <a:ext cx="403167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اینترنت اشیا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7956352" y="2736966"/>
            <a:ext cx="4031672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مراقبت های بهداشتی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7956352" y="3548841"/>
            <a:ext cx="4031672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بیگ دیتا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3669756" y="1938252"/>
            <a:ext cx="403167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امنیت اینترنت اشیا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gray">
          <a:xfrm>
            <a:off x="3669756" y="2736966"/>
            <a:ext cx="4031672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شبکه سنسور های بدن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gray">
          <a:xfrm>
            <a:off x="3669756" y="3548841"/>
            <a:ext cx="4031672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حریم خصوصی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gray">
          <a:xfrm>
            <a:off x="3669756" y="4360716"/>
            <a:ext cx="8318268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اعتماد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60" y="2044926"/>
            <a:ext cx="3100072" cy="315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20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29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سیستم پیشنهادی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6568" y="966587"/>
            <a:ext cx="111575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قسمت دو : نظارت بر دمای بدن</a:t>
            </a:r>
            <a:endParaRPr lang="en-US" dirty="0">
              <a:cs typeface="0 Bardiya Bold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791" y="4229791"/>
            <a:ext cx="2527069" cy="25270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112" y="4398817"/>
            <a:ext cx="2358856" cy="2189018"/>
          </a:xfrm>
          <a:prstGeom prst="rect">
            <a:avLst/>
          </a:prstGeom>
        </p:spPr>
      </p:pic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1458826" y="1853545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توسط سنسور </a:t>
            </a:r>
            <a:r>
              <a:rPr lang="en-US" dirty="0"/>
              <a:t>DS18B20 </a:t>
            </a:r>
            <a:r>
              <a:rPr lang="fa-IR" dirty="0" smtClean="0"/>
              <a:t>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بر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میزان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دمای بدن فرد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مورد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نظر نظارت میکنیم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gray">
          <a:xfrm>
            <a:off x="1458826" y="2652259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محدوده طبیعی برای دمای بدن فرد معمولی 37 درجه سانتیگراد است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gray">
          <a:xfrm>
            <a:off x="1458826" y="3464134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اگر در این محدوده نباشد سنسور یک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سیگنال تولید می کند و آن را به برد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اصلی ما ارسال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می کند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490" y="4517726"/>
            <a:ext cx="1795206" cy="1795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229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30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سیستم پیشنهادی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1458826" y="1569306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از سنسور </a:t>
            </a:r>
            <a:r>
              <a:rPr lang="en-US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ADXL </a:t>
            </a: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345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برای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تشخیص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سقوط و وضعیت فیزیکی بیمار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استفاده می کنیم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1458826" y="2368020"/>
            <a:ext cx="9759142" cy="988716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شتاب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خروجی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بدست آمده از سنسور </a:t>
            </a:r>
            <a:r>
              <a:rPr lang="en-US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ADXL 345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به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عنوان استانداردی برای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قضاوت در مورد سقوط یا افتادن 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فرد بیمار مورد استفاده قرار میگیرد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1458826" y="3466879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با استفاده از این سنسور می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توانیم بلافاصله تشخیص دهیم که آیا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بیمار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افتاده است یا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خیر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6568" y="966587"/>
            <a:ext cx="111575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قسمت سوم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: وضعیت فیزیکی مناسب بیمار</a:t>
            </a:r>
            <a:endParaRPr lang="en-US" dirty="0">
              <a:cs typeface="0 Bardiya Bold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826" y="4599841"/>
            <a:ext cx="3050918" cy="17790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668" y="4265593"/>
            <a:ext cx="5067300" cy="2447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796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31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سیستم پیشنهادی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1458826" y="1569306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ارسال اطلاعات توسط ماژل وای فای صورت میپذیرد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gray">
          <a:xfrm>
            <a:off x="1458826" y="2368020"/>
            <a:ext cx="9759142" cy="988716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همچنین به جای این ماژل میتوان اطلاعات را به تلفن همراه هوشمند ارسال کرد 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تا به وسیله آن اطلاعات ما به ابر مربوطه ارسال شود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6568" y="966587"/>
            <a:ext cx="111575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قسمت چهارم </a:t>
            </a: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: </a:t>
            </a: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ارسال اطلاعات</a:t>
            </a:r>
            <a:endParaRPr lang="en-US" dirty="0">
              <a:cs typeface="0 Bardiya Bold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826" y="3716261"/>
            <a:ext cx="3154739" cy="2366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655" y="3716261"/>
            <a:ext cx="5565313" cy="2371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050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32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سیستم پیشنهادی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0413" y="925023"/>
            <a:ext cx="111575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نمودار بلوکی سیستم</a:t>
            </a:r>
            <a:endParaRPr lang="en-US" dirty="0">
              <a:cs typeface="0 Bardiya Bold" panose="00000700000000000000" pitchFamily="2" charset="-78"/>
            </a:endParaRPr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624" y="1398229"/>
            <a:ext cx="8738584" cy="425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7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33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راه حل های پیشنهاد شده توسط ما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gray">
          <a:xfrm>
            <a:off x="1101291" y="2796688"/>
            <a:ext cx="10498975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اشیاء هوشمند مستقل، زمانی که خطرات را شناسایی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میکنند باید قادر به پاسخ گویی به آنها باشند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101291" y="4475332"/>
            <a:ext cx="10498974" cy="688571"/>
          </a:xfrm>
          <a:prstGeom prst="roundRect">
            <a:avLst>
              <a:gd name="adj" fmla="val 9106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از بیشتر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حملات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می توانیم به وسیله احراز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هویت مستحکم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،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تأیید مالکیت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اشیا</a:t>
            </a:r>
            <a:r>
              <a:rPr lang="en-US" altLang="en-US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</a:t>
            </a:r>
            <a:r>
              <a:rPr lang="fa-IR" altLang="en-US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رمزنگاری جلوگیری کنیم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gray">
          <a:xfrm>
            <a:off x="1101291" y="2028399"/>
            <a:ext cx="10498975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برای اطمینان از توسعه مناسب اشیاء هوشمند در یک اکوسیستم نوآورانه و ناهمگن، نیازمند مدل های اعتماد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هستیم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gray">
          <a:xfrm>
            <a:off x="1101291" y="3636273"/>
            <a:ext cx="10498974" cy="688571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باید توانایی خود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کنترلی و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کنترل خطر را داشته باشند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08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34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راه حل های پیشنهاد شده توسط ما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gray">
          <a:xfrm>
            <a:off x="1074390" y="1538508"/>
            <a:ext cx="10498975" cy="677417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gray">
          <a:xfrm>
            <a:off x="1074391" y="1529828"/>
            <a:ext cx="10498975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به وسیله رمزنگاری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میتوانیم از اطلاعاتی که میتواند به هر شکل ممکن به اشخاص و یا سازمان ها آسیب برساند محافظت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کنیم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gray">
          <a:xfrm>
            <a:off x="1074391" y="3182710"/>
            <a:ext cx="10498974" cy="688571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دلیل استفاده ما از این تکنیک این است که تا به امروز شکسته نشده است و سریعترین تکنیک است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532" y="4164935"/>
            <a:ext cx="5386128" cy="2693065"/>
          </a:xfrm>
          <a:prstGeom prst="rect">
            <a:avLst/>
          </a:prstGeom>
        </p:spPr>
      </p:pic>
      <p:sp>
        <p:nvSpPr>
          <p:cNvPr id="12" name="AutoShape 6"/>
          <p:cNvSpPr>
            <a:spLocks noChangeArrowheads="1"/>
          </p:cNvSpPr>
          <p:nvPr/>
        </p:nvSpPr>
        <p:spPr bwMode="gray">
          <a:xfrm>
            <a:off x="1074390" y="2361846"/>
            <a:ext cx="10498975" cy="677417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50736" y="2457660"/>
            <a:ext cx="10268989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داده های خود را با استفاده از تکنیک های رمزگذاری و رمز گشایی </a:t>
            </a:r>
            <a:r>
              <a:rPr lang="en-US" altLang="en-US" dirty="0">
                <a:solidFill>
                  <a:schemeClr val="bg1"/>
                </a:solidFill>
                <a:latin typeface="+mj-lt"/>
                <a:cs typeface="0 Bardiya Bold" panose="00000700000000000000" pitchFamily="2" charset="-78"/>
              </a:rPr>
              <a:t>AES</a:t>
            </a:r>
            <a:r>
              <a:rPr lang="en-US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محافظت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میکنیم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555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35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راه حل های پیشنهاد شده توسط ما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6568" y="966587"/>
            <a:ext cx="111575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تصویری که مشاهده میکنید معماری امنیتی پیشنهاد شده توسط ما میباشد</a:t>
            </a:r>
            <a:endParaRPr lang="en-US" dirty="0">
              <a:cs typeface="0 Bardiya Bold" panose="00000700000000000000" pitchFamily="2" charset="-78"/>
            </a:endParaRPr>
          </a:p>
        </p:txBody>
      </p:sp>
      <p:pic>
        <p:nvPicPr>
          <p:cNvPr id="1026" name="Picture 2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068" y="1524131"/>
            <a:ext cx="8008706" cy="504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45235" y="3791107"/>
            <a:ext cx="142305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بخش داخلی</a:t>
            </a:r>
            <a:endParaRPr lang="en-US" dirty="0">
              <a:cs typeface="0 Bardiya Bold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949206" y="3791107"/>
            <a:ext cx="142305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بخش خارجی</a:t>
            </a:r>
            <a:endParaRPr lang="en-US" dirty="0"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763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36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راه حل های پیشنهاد شده توسط ما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6568" y="966587"/>
            <a:ext cx="111575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بخش داخلی</a:t>
            </a:r>
            <a:endParaRPr lang="en-US" dirty="0">
              <a:cs typeface="0 Bardiya Bold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86" y="1058183"/>
            <a:ext cx="3420525" cy="5603216"/>
          </a:xfrm>
          <a:prstGeom prst="rect">
            <a:avLst/>
          </a:prstGeom>
        </p:spPr>
      </p:pic>
      <p:sp>
        <p:nvSpPr>
          <p:cNvPr id="12" name="AutoShape 6"/>
          <p:cNvSpPr>
            <a:spLocks noChangeArrowheads="1"/>
          </p:cNvSpPr>
          <p:nvPr/>
        </p:nvSpPr>
        <p:spPr bwMode="gray">
          <a:xfrm>
            <a:off x="3873731" y="3192352"/>
            <a:ext cx="8178526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برد اصلی آنها را رمز کرده و پس از احراز هویت به تلفن همراه هوشمند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gray">
          <a:xfrm>
            <a:off x="3873731" y="2424063"/>
            <a:ext cx="8178526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تمامی مقادیر را از سنسور ها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جمع آوری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به برد اصلی منتقل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میکنیم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gray">
          <a:xfrm>
            <a:off x="3873729" y="4009164"/>
            <a:ext cx="8178525" cy="1429525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تلفن هوشمند اطلاعات را رمز گشایی کرده و مقادیری مثل نام کاربری ، تاریخ ، زمان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، موقعیت جغرافیایی 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سایر موارد را به اطلاعات اضافه کرده و دوباره آن را رمز میکند </a:t>
            </a:r>
            <a:endParaRPr lang="fa-IR" altLang="en-US" dirty="0" smtClean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  <a:p>
            <a:pPr algn="ctr" rtl="1" eaLnBrk="0" hangingPunct="0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بعد از احراز هویت آنها را به ابر مربوط به مراقبت های بهداشتی ارسال میکند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186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37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راه حل های پیشنهاد شده توسط ما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6568" y="966587"/>
            <a:ext cx="111575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cs typeface="0 Bardiya Bold" panose="00000700000000000000" pitchFamily="2" charset="-78"/>
              </a:rPr>
              <a:t>بخش خارجی</a:t>
            </a:r>
            <a:endParaRPr lang="en-US" dirty="0">
              <a:cs typeface="0 Bardiya Bold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55" y="1097279"/>
            <a:ext cx="3137378" cy="5553607"/>
          </a:xfrm>
          <a:prstGeom prst="rect">
            <a:avLst/>
          </a:prstGeom>
        </p:spPr>
      </p:pic>
      <p:sp>
        <p:nvSpPr>
          <p:cNvPr id="15" name="AutoShape 6"/>
          <p:cNvSpPr>
            <a:spLocks noChangeArrowheads="1"/>
          </p:cNvSpPr>
          <p:nvPr/>
        </p:nvSpPr>
        <p:spPr bwMode="gray">
          <a:xfrm>
            <a:off x="3721087" y="3061513"/>
            <a:ext cx="8178525" cy="1429525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بخش خارجی اطلاعات در ابر رمزگشایی شده و در صورت نیاز اقدامت لازم روی آنها صورت میپذیرد و </a:t>
            </a:r>
            <a:endParaRPr lang="fa-IR" altLang="en-US" dirty="0" smtClean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  <a:p>
            <a:pPr algn="ctr" rtl="1" eaLnBrk="0" hangingPunct="0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صورت درخواست اطلاعات توسط نیروی امداد، دکتر و یا بیمه اطلاعات رمز شده و طرفین احراز هویت میشوند </a:t>
            </a:r>
            <a:endParaRPr lang="fa-IR" altLang="en-US" dirty="0" smtClean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  <a:p>
            <a:pPr algn="ctr" rtl="1" eaLnBrk="0" hangingPunct="0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بنا به سطح دسترسی که دارند اطلاعات در اختیارشان قرار میگیرد.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983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5235" y="594360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38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نتیجه گیری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931025" y="3237263"/>
            <a:ext cx="10498975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هدف اصلی این پروژه، اطلاع رسانی به پزشک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یک محیط امن میباشد به 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طوری که بتواند اقدام مناسب برای درمان بیمار را انجام دهد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gray">
          <a:xfrm>
            <a:off x="931025" y="2468974"/>
            <a:ext cx="10498975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این پروژه برای کاهش زمان پاسخگویی به فوریت های پزشکی برنامه ریزی شده بود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gray">
          <a:xfrm>
            <a:off x="931025" y="4076848"/>
            <a:ext cx="10498974" cy="688571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با ارائه معماری پیشنهادی توانستیم الزامات امنیتی را به وسیله احراز هویت، رمزنگاری و تعیین سطح دسترسی پاسخ دهیم 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2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8540" y="59436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3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چکیده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1406" y="1346700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اینترنت اشیا به زبان ساده شامل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669" y="1217899"/>
            <a:ext cx="751263" cy="626934"/>
          </a:xfrm>
          <a:prstGeom prst="rect">
            <a:avLst/>
          </a:prstGeom>
        </p:spPr>
      </p:pic>
      <p:grpSp>
        <p:nvGrpSpPr>
          <p:cNvPr id="21" name="Group 3"/>
          <p:cNvGrpSpPr>
            <a:grpSpLocks/>
          </p:cNvGrpSpPr>
          <p:nvPr/>
        </p:nvGrpSpPr>
        <p:grpSpPr bwMode="auto">
          <a:xfrm>
            <a:off x="4549833" y="1844833"/>
            <a:ext cx="3197225" cy="2890838"/>
            <a:chOff x="1872" y="1824"/>
            <a:chExt cx="2014" cy="1821"/>
          </a:xfrm>
        </p:grpSpPr>
        <p:sp>
          <p:nvSpPr>
            <p:cNvPr id="22" name="AutoShape 4"/>
            <p:cNvSpPr>
              <a:spLocks noChangeArrowheads="1"/>
            </p:cNvSpPr>
            <p:nvPr/>
          </p:nvSpPr>
          <p:spPr bwMode="gray">
            <a:xfrm rot="16200000" flipH="1">
              <a:off x="1820" y="2528"/>
              <a:ext cx="309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solidFill>
                <a:schemeClr val="accent4">
                  <a:lumMod val="5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AutoShape 5"/>
            <p:cNvSpPr>
              <a:spLocks noChangeArrowheads="1"/>
            </p:cNvSpPr>
            <p:nvPr/>
          </p:nvSpPr>
          <p:spPr bwMode="gray">
            <a:xfrm rot="5400000" flipH="1">
              <a:off x="3628" y="2494"/>
              <a:ext cx="309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solidFill>
                <a:schemeClr val="accent4">
                  <a:lumMod val="5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AutoShape 6"/>
            <p:cNvSpPr>
              <a:spLocks noChangeArrowheads="1"/>
            </p:cNvSpPr>
            <p:nvPr/>
          </p:nvSpPr>
          <p:spPr bwMode="gray">
            <a:xfrm rot="10800000" flipH="1">
              <a:off x="2725" y="3439"/>
              <a:ext cx="308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solidFill>
                <a:schemeClr val="accent4">
                  <a:lumMod val="5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2078" y="1824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solidFill>
                <a:schemeClr val="accent4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8"/>
            <p:cNvSpPr>
              <a:spLocks noChangeArrowheads="1"/>
            </p:cNvSpPr>
            <p:nvPr/>
          </p:nvSpPr>
          <p:spPr bwMode="gray">
            <a:xfrm>
              <a:off x="2170" y="1915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solidFill>
                <a:schemeClr val="accent4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Oval 9"/>
            <p:cNvSpPr>
              <a:spLocks noChangeArrowheads="1"/>
            </p:cNvSpPr>
            <p:nvPr/>
          </p:nvSpPr>
          <p:spPr bwMode="gray">
            <a:xfrm>
              <a:off x="2254" y="2000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solidFill>
                <a:schemeClr val="accent4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Oval 10"/>
            <p:cNvSpPr>
              <a:spLocks noChangeArrowheads="1"/>
            </p:cNvSpPr>
            <p:nvPr/>
          </p:nvSpPr>
          <p:spPr bwMode="gray">
            <a:xfrm>
              <a:off x="2254" y="2000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solidFill>
                <a:schemeClr val="accent4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9" name="Oval 11"/>
            <p:cNvSpPr>
              <a:spLocks noChangeArrowheads="1"/>
            </p:cNvSpPr>
            <p:nvPr/>
          </p:nvSpPr>
          <p:spPr bwMode="gray">
            <a:xfrm>
              <a:off x="2337" y="2083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solidFill>
                <a:schemeClr val="accent4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0" name="Oval 12"/>
            <p:cNvSpPr>
              <a:spLocks noChangeArrowheads="1"/>
            </p:cNvSpPr>
            <p:nvPr/>
          </p:nvSpPr>
          <p:spPr bwMode="gray">
            <a:xfrm>
              <a:off x="2337" y="2083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solidFill>
                <a:schemeClr val="accent4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37" name="Text Box 19"/>
          <p:cNvSpPr txBox="1">
            <a:spLocks noChangeArrowheads="1"/>
          </p:cNvSpPr>
          <p:nvPr/>
        </p:nvSpPr>
        <p:spPr bwMode="gray">
          <a:xfrm>
            <a:off x="5755548" y="2887661"/>
            <a:ext cx="7857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rtl="1" eaLnBrk="0" hangingPunct="0"/>
            <a:r>
              <a:rPr lang="fa-IR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0 Bardiya Bold" panose="00000700000000000000" pitchFamily="2" charset="-78"/>
              </a:rPr>
              <a:t>ارتباط</a:t>
            </a:r>
            <a:endParaRPr lang="en-US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0 Bardiya Bold" panose="00000700000000000000" pitchFamily="2" charset="-78"/>
            </a:endParaRPr>
          </a:p>
        </p:txBody>
      </p:sp>
      <p:sp>
        <p:nvSpPr>
          <p:cNvPr id="38" name="AutoShape 20"/>
          <p:cNvSpPr>
            <a:spLocks noChangeArrowheads="1"/>
          </p:cNvSpPr>
          <p:nvPr/>
        </p:nvSpPr>
        <p:spPr bwMode="gray">
          <a:xfrm>
            <a:off x="2420749" y="5006681"/>
            <a:ext cx="7474441" cy="608226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</a:schemeClr>
          </a:solidFill>
          <a:ln w="3810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fa-IR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0 Bardiya Bold" panose="00000700000000000000" pitchFamily="2" charset="-78"/>
              </a:rPr>
              <a:t>با شبکه‌ای است که از طریق آن می‌توانند با یکدیگر و با کاربران شان تعامل کنند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Bardiya Bold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996296" y="2874969"/>
            <a:ext cx="1144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سنســـــورها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152781" y="2922293"/>
            <a:ext cx="1225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دستــــــکاه ها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151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8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چکیده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27" name="AutoShape 4"/>
          <p:cNvSpPr>
            <a:spLocks noChangeArrowheads="1"/>
          </p:cNvSpPr>
          <p:nvPr/>
        </p:nvSpPr>
        <p:spPr bwMode="gray">
          <a:xfrm>
            <a:off x="1255221" y="1871751"/>
            <a:ext cx="9759142" cy="688571"/>
          </a:xfrm>
          <a:prstGeom prst="roundRect">
            <a:avLst>
              <a:gd name="adj" fmla="val 910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بهداشت و درمان یکی از برنامه های حیاتی در اینترنت اشیا بوده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874" y="2560322"/>
            <a:ext cx="4685836" cy="4282854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438540" y="59436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4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51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8540" y="59436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5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چکیده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1126228" y="2780062"/>
            <a:ext cx="10498975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توانایی درمان بسیای از بیماری ها مثل ... دارند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1126228" y="4458706"/>
            <a:ext cx="10498974" cy="688571"/>
          </a:xfrm>
          <a:prstGeom prst="roundRect">
            <a:avLst>
              <a:gd name="adj" fmla="val 9106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چنین بیمارانی میتوانند به خانه های خود بروند و از طریق کارکنان پزشکی از راه دور مورد ارزیابی قرار بگیرند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gray">
          <a:xfrm>
            <a:off x="1126228" y="5255029"/>
            <a:ext cx="10498974" cy="688571"/>
          </a:xfrm>
          <a:prstGeom prst="roundRect">
            <a:avLst>
              <a:gd name="adj" fmla="val 9106"/>
            </a:avLst>
          </a:prstGeom>
          <a:solidFill>
            <a:srgbClr val="C0000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وقت پزشکان را برای بیمارانی که شرایط حیاتی تر دارند</a:t>
            </a:r>
            <a:r>
              <a:rPr lang="fa-IR" altLang="en-US" dirty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را آزاد کنند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42333" y="1257058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به طور مثال یکی از قابلیت های مراقبت های بهداشتی مبتنی بر اینترنت اشیا به شرح ذیل است : 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4596" y="1201797"/>
            <a:ext cx="575016" cy="479855"/>
          </a:xfrm>
          <a:prstGeom prst="rect">
            <a:avLst/>
          </a:prstGeom>
        </p:spPr>
      </p:pic>
      <p:sp>
        <p:nvSpPr>
          <p:cNvPr id="13" name="AutoShape 5"/>
          <p:cNvSpPr>
            <a:spLocks noChangeArrowheads="1"/>
          </p:cNvSpPr>
          <p:nvPr/>
        </p:nvSpPr>
        <p:spPr bwMode="gray">
          <a:xfrm>
            <a:off x="1126228" y="2011773"/>
            <a:ext cx="10498975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سنسورهای پزشکی توانسته اند که پیشرفت های بزرگی را در مراقبت های بهداشتی ایجاد کنند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gray">
          <a:xfrm>
            <a:off x="9530395" y="3619384"/>
            <a:ext cx="2094807" cy="688571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فشار خون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gray">
          <a:xfrm>
            <a:off x="1126228" y="3619647"/>
            <a:ext cx="2094807" cy="688571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قند خون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gray">
          <a:xfrm>
            <a:off x="5511786" y="3619384"/>
            <a:ext cx="2094807" cy="688571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تب - درجه حرارت بدن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017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8540" y="59436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6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چکیده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931026" y="1155562"/>
            <a:ext cx="10498975" cy="688571"/>
          </a:xfrm>
          <a:prstGeom prst="roundRect">
            <a:avLst>
              <a:gd name="adj" fmla="val 9106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مراقبت های بهداشتی مبتنی بر اینترنت اشیا دارای قابلیت های زیادی است ولی اگر مباحث امنیتی در آن نادیده گرفته شود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931025" y="1990353"/>
            <a:ext cx="10498975" cy="688571"/>
          </a:xfrm>
          <a:prstGeom prst="roundRect">
            <a:avLst>
              <a:gd name="adj" fmla="val 910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منجر به آسیب پذیری های بزرگی میشود که میتواند شرایط را برای حملات محیا کند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9335193" y="2825144"/>
            <a:ext cx="2094807" cy="688571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باج‌افزار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931026" y="2825407"/>
            <a:ext cx="2094807" cy="688571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موارد دیگر ...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gray">
          <a:xfrm>
            <a:off x="5316584" y="2825144"/>
            <a:ext cx="2094807" cy="688571"/>
          </a:xfrm>
          <a:prstGeom prst="roundRect">
            <a:avLst>
              <a:gd name="adj" fmla="val 9106"/>
            </a:avLst>
          </a:prstGeom>
          <a:solidFill>
            <a:srgbClr val="7030A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استراق سمع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gray">
          <a:xfrm>
            <a:off x="931025" y="3659935"/>
            <a:ext cx="10498974" cy="688571"/>
          </a:xfrm>
          <a:prstGeom prst="roundRect">
            <a:avLst>
              <a:gd name="adj" fmla="val 9106"/>
            </a:avLst>
          </a:prstGeom>
          <a:solidFill>
            <a:srgbClr val="C00000"/>
          </a:solidFill>
          <a:ln>
            <a:solidFill>
              <a:schemeClr val="tx1">
                <a:lumMod val="65000"/>
                <a:lumOff val="3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و همه این موارد باعث میشود که نتوانیم از حداکثر پتانسیل اینترنت اشیا بهره ببریم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212" y="4149000"/>
            <a:ext cx="3800600" cy="266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41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8540" y="59436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7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Homa" panose="00000400000000000000" pitchFamily="2" charset="-78"/>
              </a:rPr>
              <a:t>چکیده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93013" y="2020031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 smtClean="0">
                <a:solidFill>
                  <a:srgbClr val="C0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چالش های امنیتی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مراقبت های بهداشتی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76" y="1907630"/>
            <a:ext cx="671843" cy="56065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93013" y="2830199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 smtClean="0">
                <a:solidFill>
                  <a:srgbClr val="C0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الزامات امنیتی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مراقبت بهداشتی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76" y="2717798"/>
            <a:ext cx="671843" cy="56065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493012" y="4272528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یک سیستم نظارت بر سلامت به نام </a:t>
            </a:r>
            <a:r>
              <a:rPr lang="en-US" altLang="en-US" sz="1600" dirty="0" smtClean="0">
                <a:solidFill>
                  <a:srgbClr val="C0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MY – HealthCare</a:t>
            </a:r>
            <a:r>
              <a:rPr lang="fa-IR" altLang="en-US" dirty="0" smtClean="0">
                <a:solidFill>
                  <a:srgbClr val="C0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پیشنهاد میکنیم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75" y="4160127"/>
            <a:ext cx="671843" cy="56065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493012" y="5024330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 smtClean="0">
                <a:solidFill>
                  <a:srgbClr val="C0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راه حل هایی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جهت </a:t>
            </a:r>
            <a:r>
              <a:rPr lang="fa-IR" altLang="en-US" dirty="0" smtClean="0">
                <a:solidFill>
                  <a:srgbClr val="C0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ایحاد  امنیت </a:t>
            </a:r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سیستم های مراقبت بهداشتی ارائه میکنیم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75" y="4911929"/>
            <a:ext cx="671843" cy="56065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593064" y="1201859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از این رو در این پژوهش به برسی مواردی مثل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93063" y="3534625"/>
            <a:ext cx="8082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eaLnBrk="0" hangingPunct="0"/>
            <a:r>
              <a:rPr lang="fa-IR" altLang="en-US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پرداخته و </a:t>
            </a:r>
            <a:endParaRPr lang="en-US" altLang="en-US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836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8540" y="59436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C0C0"/>
                </a:solidFill>
                <a:latin typeface="Arial Black" panose="020B0A04020102020204" pitchFamily="34" charset="0"/>
              </a:rPr>
              <a:t>8</a:t>
            </a:r>
            <a:endParaRPr lang="en-US" dirty="0">
              <a:solidFill>
                <a:srgbClr val="C0C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025" y="307571"/>
            <a:ext cx="10968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Homa" panose="00000400000000000000" pitchFamily="2" charset="-78"/>
              </a:rPr>
              <a:t>مروری بر ادبیات</a:t>
            </a:r>
            <a:endParaRPr lang="en-US" sz="2000" b="1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684749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sz="2400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در حوزه </a:t>
            </a:r>
            <a:r>
              <a:rPr lang="fa-IR" altLang="en-US" sz="2400" dirty="0" smtClean="0">
                <a:solidFill>
                  <a:srgbClr val="FF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امنیت سیستم های مراقبت بهداشتی </a:t>
            </a:r>
            <a:r>
              <a:rPr lang="fa-IR" altLang="en-US" sz="2400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کارهای </a:t>
            </a:r>
            <a:r>
              <a:rPr lang="fa-IR" altLang="en-US" sz="2400" dirty="0" smtClean="0">
                <a:solidFill>
                  <a:srgbClr val="FF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پژوهشی</a:t>
            </a:r>
            <a:r>
              <a:rPr lang="fa-IR" altLang="en-US" sz="2400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و </a:t>
            </a:r>
            <a:r>
              <a:rPr lang="fa-IR" altLang="en-US" sz="2400" dirty="0" smtClean="0">
                <a:solidFill>
                  <a:srgbClr val="FF0000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عملی</a:t>
            </a:r>
            <a:r>
              <a:rPr lang="fa-IR" altLang="en-US" sz="2400" dirty="0" smtClean="0">
                <a:solidFill>
                  <a:schemeClr val="bg1"/>
                </a:solidFill>
                <a:latin typeface="Arial Black" panose="020B0A04020102020204" pitchFamily="34" charset="0"/>
                <a:cs typeface="0 Bardiya Bold" panose="00000700000000000000" pitchFamily="2" charset="-78"/>
              </a:rPr>
              <a:t> زیادی انجام شده است</a:t>
            </a:r>
            <a:endParaRPr lang="en-US" altLang="en-US" sz="2400" dirty="0">
              <a:solidFill>
                <a:schemeClr val="bg1"/>
              </a:solidFill>
              <a:latin typeface="Arial Black" panose="020B0A04020102020204" pitchFamily="34" charset="0"/>
              <a:cs typeface="0 Bardiya Bold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5" y="2712308"/>
            <a:ext cx="54292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92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2194</TotalTime>
  <Words>2241</Words>
  <Application>Microsoft Office PowerPoint</Application>
  <PresentationFormat>Widescreen</PresentationFormat>
  <Paragraphs>271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9" baseType="lpstr">
      <vt:lpstr>0 Bardiya Bold</vt:lpstr>
      <vt:lpstr>Arial</vt:lpstr>
      <vt:lpstr>Arial Black</vt:lpstr>
      <vt:lpstr>B Bardiya</vt:lpstr>
      <vt:lpstr>B Homa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mohammadreza ahadia</dc:creator>
  <cp:lastModifiedBy>mohammadreza ahadia</cp:lastModifiedBy>
  <cp:revision>93</cp:revision>
  <dcterms:created xsi:type="dcterms:W3CDTF">2018-11-02T15:35:20Z</dcterms:created>
  <dcterms:modified xsi:type="dcterms:W3CDTF">2018-11-20T12:22:11Z</dcterms:modified>
</cp:coreProperties>
</file>