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media/image32.jpg" ContentType="image/png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365" r:id="rId2"/>
    <p:sldId id="366" r:id="rId3"/>
    <p:sldId id="369" r:id="rId4"/>
    <p:sldId id="370" r:id="rId5"/>
    <p:sldId id="371" r:id="rId6"/>
    <p:sldId id="256" r:id="rId7"/>
    <p:sldId id="308" r:id="rId8"/>
    <p:sldId id="309" r:id="rId9"/>
    <p:sldId id="310" r:id="rId10"/>
    <p:sldId id="315" r:id="rId11"/>
    <p:sldId id="316" r:id="rId12"/>
    <p:sldId id="317" r:id="rId13"/>
    <p:sldId id="318" r:id="rId14"/>
    <p:sldId id="311" r:id="rId15"/>
    <p:sldId id="312" r:id="rId16"/>
    <p:sldId id="313" r:id="rId17"/>
    <p:sldId id="314" r:id="rId18"/>
    <p:sldId id="319" r:id="rId19"/>
    <p:sldId id="320" r:id="rId20"/>
    <p:sldId id="331" r:id="rId21"/>
    <p:sldId id="332" r:id="rId22"/>
    <p:sldId id="321" r:id="rId23"/>
    <p:sldId id="323" r:id="rId24"/>
    <p:sldId id="324" r:id="rId25"/>
    <p:sldId id="325" r:id="rId26"/>
    <p:sldId id="326" r:id="rId27"/>
    <p:sldId id="327" r:id="rId28"/>
    <p:sldId id="328" r:id="rId29"/>
    <p:sldId id="333" r:id="rId30"/>
    <p:sldId id="372" r:id="rId31"/>
    <p:sldId id="373" r:id="rId32"/>
    <p:sldId id="374" r:id="rId33"/>
    <p:sldId id="375" r:id="rId34"/>
    <p:sldId id="376" r:id="rId35"/>
    <p:sldId id="329" r:id="rId36"/>
    <p:sldId id="330" r:id="rId37"/>
    <p:sldId id="336" r:id="rId38"/>
    <p:sldId id="335" r:id="rId39"/>
    <p:sldId id="337" r:id="rId40"/>
    <p:sldId id="338" r:id="rId41"/>
    <p:sldId id="339" r:id="rId42"/>
    <p:sldId id="351" r:id="rId43"/>
    <p:sldId id="340" r:id="rId44"/>
    <p:sldId id="341" r:id="rId45"/>
    <p:sldId id="352" r:id="rId46"/>
    <p:sldId id="353" r:id="rId47"/>
    <p:sldId id="342" r:id="rId48"/>
    <p:sldId id="343" r:id="rId49"/>
    <p:sldId id="344" r:id="rId50"/>
    <p:sldId id="345" r:id="rId51"/>
    <p:sldId id="355" r:id="rId52"/>
    <p:sldId id="357" r:id="rId53"/>
    <p:sldId id="358" r:id="rId54"/>
    <p:sldId id="347" r:id="rId55"/>
    <p:sldId id="359" r:id="rId56"/>
    <p:sldId id="360" r:id="rId57"/>
    <p:sldId id="348" r:id="rId58"/>
    <p:sldId id="361" r:id="rId59"/>
    <p:sldId id="362" r:id="rId60"/>
    <p:sldId id="349" r:id="rId61"/>
    <p:sldId id="363" r:id="rId62"/>
    <p:sldId id="350" r:id="rId63"/>
    <p:sldId id="377" r:id="rId64"/>
    <p:sldId id="378" r:id="rId65"/>
    <p:sldId id="379" r:id="rId66"/>
    <p:sldId id="380" r:id="rId67"/>
    <p:sldId id="381" r:id="rId68"/>
    <p:sldId id="382" r:id="rId69"/>
    <p:sldId id="383" r:id="rId70"/>
    <p:sldId id="384" r:id="rId71"/>
    <p:sldId id="387" r:id="rId72"/>
    <p:sldId id="386" r:id="rId73"/>
    <p:sldId id="388" r:id="rId74"/>
    <p:sldId id="389" r:id="rId75"/>
    <p:sldId id="385" r:id="rId76"/>
    <p:sldId id="364" r:id="rId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2B"/>
    <a:srgbClr val="B7BAC2"/>
    <a:srgbClr val="9FA4B0"/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 autoAdjust="0"/>
    <p:restoredTop sz="94660"/>
  </p:normalViewPr>
  <p:slideViewPr>
    <p:cSldViewPr snapToGrid="0">
      <p:cViewPr varScale="1">
        <p:scale>
          <a:sx n="93" d="100"/>
          <a:sy n="93" d="100"/>
        </p:scale>
        <p:origin x="5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F3010-9E13-4850-A5C1-FF42FE3138F3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A0851-979D-4324-90E4-CAAF29150F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7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466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97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66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5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46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99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8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22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76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89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28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63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28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88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98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02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565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02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681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710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36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501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545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824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798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866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7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482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233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76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704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6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72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6954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099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639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82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36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715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79561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1487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152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81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3074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274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653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568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353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166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7707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0907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226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8948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417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328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034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983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054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6602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9094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6878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5974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62574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1754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64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593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7975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7315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0637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3713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9941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97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46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2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3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2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CAF-1114-4D7D-A501-56B79406851D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32108" y="3136611"/>
            <a:ext cx="2005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cs typeface="0 Khodkar Bold" panose="00000700000000000000" pitchFamily="2" charset="-78"/>
              </a:rPr>
              <a:t>محمدرضا احدیان</a:t>
            </a:r>
            <a:endParaRPr lang="en-US" sz="3200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73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8488" y="198627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استفاده از </a:t>
            </a:r>
            <a:r>
              <a:rPr lang="ar-SA" sz="1600" dirty="0" smtClean="0">
                <a:cs typeface="0 Traffic Bold" panose="00000700000000000000" pitchFamily="2" charset="-78"/>
              </a:rPr>
              <a:t>منابع </a:t>
            </a:r>
            <a:r>
              <a:rPr lang="ar-SA" sz="1600" dirty="0">
                <a:cs typeface="0 Traffic Bold" panose="00000700000000000000" pitchFamily="2" charset="-78"/>
              </a:rPr>
              <a:t>پزشکی به طور ماثر برای ارائه خدمات پزشکی به صورت بلادرنگ </a:t>
            </a:r>
            <a:r>
              <a:rPr lang="fa-IR" sz="1600" dirty="0" smtClean="0">
                <a:cs typeface="0 Traffic Bold" panose="00000700000000000000" pitchFamily="2" charset="-78"/>
              </a:rPr>
              <a:t>در</a:t>
            </a:r>
            <a:r>
              <a:rPr lang="ar-SA" sz="1600" dirty="0" smtClean="0">
                <a:cs typeface="0 Traffic Bold" panose="00000700000000000000" pitchFamily="2" charset="-78"/>
              </a:rPr>
              <a:t> موارد </a:t>
            </a:r>
            <a:r>
              <a:rPr lang="ar-SA" sz="1600" dirty="0">
                <a:cs typeface="0 Traffic Bold" panose="00000700000000000000" pitchFamily="2" charset="-78"/>
              </a:rPr>
              <a:t>اضطراری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gray">
          <a:xfrm>
            <a:off x="3708225" y="1219200"/>
            <a:ext cx="4735557" cy="626076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ویژگی های متمایز کننده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این پژوهش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8488" y="2727684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گسترش هم زمان شبکه اجتماعی سالمندان 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28488" y="346908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اجرای </a:t>
            </a:r>
            <a:r>
              <a:rPr lang="fa-IR" sz="1600" dirty="0" smtClean="0">
                <a:cs typeface="0 Traffic Bold" panose="00000700000000000000" pitchFamily="2" charset="-78"/>
              </a:rPr>
              <a:t>این </a:t>
            </a:r>
            <a:r>
              <a:rPr lang="ar-SA" sz="1600" dirty="0" smtClean="0">
                <a:cs typeface="0 Traffic Bold" panose="00000700000000000000" pitchFamily="2" charset="-78"/>
              </a:rPr>
              <a:t>سیستم </a:t>
            </a:r>
            <a:r>
              <a:rPr lang="ar-SA" sz="1600" dirty="0">
                <a:cs typeface="0 Traffic Bold" panose="00000700000000000000" pitchFamily="2" charset="-78"/>
              </a:rPr>
              <a:t>نشان </a:t>
            </a:r>
            <a:r>
              <a:rPr lang="ar-SA" sz="1600" dirty="0" smtClean="0">
                <a:cs typeface="0 Traffic Bold" panose="00000700000000000000" pitchFamily="2" charset="-78"/>
              </a:rPr>
              <a:t>داد</a:t>
            </a:r>
            <a:r>
              <a:rPr lang="fa-IR" sz="1600" dirty="0" smtClean="0">
                <a:cs typeface="0 Traffic Bold" panose="00000700000000000000" pitchFamily="2" charset="-78"/>
              </a:rPr>
              <a:t>ه</a:t>
            </a:r>
            <a:r>
              <a:rPr lang="ar-SA" sz="1600" dirty="0" smtClean="0">
                <a:cs typeface="0 Traffic Bold" panose="00000700000000000000" pitchFamily="2" charset="-78"/>
              </a:rPr>
              <a:t> </a:t>
            </a:r>
            <a:r>
              <a:rPr lang="ar-SA" sz="1600" dirty="0">
                <a:cs typeface="0 Traffic Bold" panose="00000700000000000000" pitchFamily="2" charset="-78"/>
              </a:rPr>
              <a:t>که سیستم سنجش </a:t>
            </a:r>
            <a:r>
              <a:rPr lang="ar-SA" sz="1600" dirty="0" smtClean="0">
                <a:cs typeface="0 Traffic Bold" panose="00000700000000000000" pitchFamily="2" charset="-78"/>
              </a:rPr>
              <a:t>در </a:t>
            </a:r>
            <a:r>
              <a:rPr lang="ar-SA" sz="1600" dirty="0">
                <a:cs typeface="0 Traffic Bold" panose="00000700000000000000" pitchFamily="2" charset="-78"/>
              </a:rPr>
              <a:t>مراقبت های بهداشتی و اوژانسی کارآمد و مرقون به صرفه میباشد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7" y="4308390"/>
            <a:ext cx="2852692" cy="21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0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اخیرا واژه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شهر هوشمند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بعنوان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یک کلمه کلیدی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سراسر 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مورد استفاده قرار گرفته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37" y="2851251"/>
            <a:ext cx="9070400" cy="398721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55304" y="2105727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شهرهای هوشمند از تکنولوژی های دیجیتال برای بهبود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کیفیت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و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عملکرد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خدمات شهری استفاده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3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استانداردهای بهداشتی در سراسر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شدت بر روی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اقتصاد کشور و کیفیت زندگی شهروندان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تاثیر میگذارد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55304" y="2105727"/>
            <a:ext cx="9695032" cy="9834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بسیاری از کشورها و شرکت های چند ملیتی منابع مالی زیادی را برای تحقیق در مورد زندگی سالم ، ثروتمند و موفق در شهرهای هوشمند سرمایه گذاری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57" y="3424179"/>
            <a:ext cx="5401515" cy="327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15542" y="1138366"/>
            <a:ext cx="5152588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smtClean="0">
                <a:solidFill>
                  <a:schemeClr val="tx1"/>
                </a:solidFill>
                <a:cs typeface="B Traffic" panose="00000400000000000000" pitchFamily="2" charset="-78"/>
              </a:rPr>
              <a:t>جمعیت انسانی روز به روز در حال افزایش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08" y="2263960"/>
            <a:ext cx="1935214" cy="19352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392" y="1880767"/>
            <a:ext cx="2751026" cy="275102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67351" y="3032689"/>
            <a:ext cx="3233107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سال 2050 : 9.6 ملیارد جمیت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90544" y="3062059"/>
            <a:ext cx="2806742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7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ملیارد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جمیت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حال حاضر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4021212" y="2717092"/>
            <a:ext cx="3904735" cy="1137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انتظار میرود</a:t>
            </a:r>
            <a:endParaRPr lang="en-US" altLang="en-US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61522" y="4667812"/>
            <a:ext cx="5460629" cy="7563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جمعیت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معلول به علت معلولیت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طبیعی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61522" y="5602208"/>
            <a:ext cx="5460630" cy="790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هزینه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های حوادث و یا بلایای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اجتناب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ناپذیر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cxnSp>
        <p:nvCxnSpPr>
          <p:cNvPr id="22" name="Elbow Connector 21"/>
          <p:cNvCxnSpPr>
            <a:stCxn id="14" idx="2"/>
          </p:cNvCxnSpPr>
          <p:nvPr/>
        </p:nvCxnSpPr>
        <p:spPr>
          <a:xfrm rot="5400000">
            <a:off x="8968681" y="4386983"/>
            <a:ext cx="970415" cy="146003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448801" y="5755807"/>
            <a:ext cx="18598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 عث میشود به </a:t>
            </a:r>
            <a:r>
              <a:rPr lang="fa-IR" sz="1200" b="1" dirty="0">
                <a:solidFill>
                  <a:schemeClr val="bg1"/>
                </a:solidFill>
                <a:cs typeface="B Traffic" panose="00000400000000000000" pitchFamily="2" charset="-78"/>
              </a:rPr>
              <a:t>طور مشابه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19509" y="5720385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بالا برود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1673285" y="4915904"/>
            <a:ext cx="362823" cy="72492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2921" y="1031620"/>
            <a:ext cx="88723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تعداد افراد سالخورده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زیاد شدن هستند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2920" y="1710283"/>
            <a:ext cx="8872333" cy="10431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به طور مثال تا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سال 2050 در ژاپن ، میزان افراد سالخورده به 72 درصد خواهد رسید. که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نگرانی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زیادی برای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فعالیت های روزمره زندگی افراد ایجاد میکند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5" y="2619077"/>
            <a:ext cx="5872932" cy="391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80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5346" y="1570385"/>
            <a:ext cx="6489166" cy="97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خدمات روزانه مراقبت های بهداشتی از طریق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موبایل، برای  افراد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مسن و یا افراد معلول از اهمیت بیشتری برخوردار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346" y="2647555"/>
            <a:ext cx="6489166" cy="1454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سالمند و معلول ترجیح میدهند در خانه خود زندگی کنند نه در بیمارستان ها و مراکز مراقبت به این تربیت آنها نیاز به حمایت مستقل در خانه هایشان دارند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5346" y="4204507"/>
            <a:ext cx="6489166" cy="14301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منظور بهبود کیفیت زندگی سالمندان و افراد معلول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باید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این اطمینان را ایجاد کنیم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کمک به این افراد در صورت نیاز اورژانسی به موقع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خدمت رسانی 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2" y="1333986"/>
            <a:ext cx="4215523" cy="44451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8068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1" y="782945"/>
            <a:ext cx="5262588" cy="51441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03597" y="2404842"/>
            <a:ext cx="6489166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IOT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یک فناوری موثر و پرطرفدار در زمینه شهرهای هوشمند میباشد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3597" y="3249221"/>
            <a:ext cx="6489166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مراقبت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بهداشتی ما 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شامل یک دستگاه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است، که قابلیت پوشیدن دارد و با باتری کار میکند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میتواند با استفاده از سنسور های خود وضعیت بیمار را به سرور ارسال 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0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22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1734837"/>
            <a:ext cx="5173106" cy="3442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Rectangle 6"/>
          <p:cNvSpPr/>
          <p:nvPr/>
        </p:nvSpPr>
        <p:spPr>
          <a:xfrm>
            <a:off x="5666075" y="1126633"/>
            <a:ext cx="6148496" cy="8522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برای راحت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زندگی روزمره سالمندان و افراد معلول دستگاه های هوشمند توسعه پیدا کردند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66075" y="2065095"/>
            <a:ext cx="6148496" cy="592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اما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دستگاه ها دارای محدودیت هایی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نیز میباشند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6075" y="2743399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یکی از محققان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نکته اشاره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دستگاه های هوشمند اگر با خدماتی از جمله پشتیبانی و کمک رسانی رسمی و غیر رسمی همراه نباشد مفید نیست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66075" y="3949484"/>
            <a:ext cx="6148496" cy="10232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همچنین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ما ابزاری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را برای ارزیابی عملکرد مراقبین غیر رسمی توسعه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دادیم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انجمن کمک متقابل نامیده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میشود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075" y="5097624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بعنوان مثال انجمنی که اعضای آن ممکن است درخواست کمک کند و یا اینکه انگیزه های برای مراقبت از دیگران داشته 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03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94" y="3727505"/>
            <a:ext cx="6759200" cy="2665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918519" y="2857753"/>
            <a:ext cx="2998788" cy="1601788"/>
            <a:chOff x="1997" y="1314"/>
            <a:chExt cx="1889" cy="1009"/>
          </a:xfrm>
        </p:grpSpPr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8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394719" y="3216012"/>
            <a:ext cx="20136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 smtClean="0">
                <a:cs typeface="0 Traffic Bold" panose="00000700000000000000" pitchFamily="2" charset="-78"/>
              </a:rPr>
              <a:t>هدف </a:t>
            </a:r>
            <a:r>
              <a:rPr lang="fa-IR" dirty="0" smtClean="0">
                <a:cs typeface="0 Traffic Bold" panose="00000700000000000000" pitchFamily="2" charset="-78"/>
              </a:rPr>
              <a:t>از این پژوهش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49794" y="1253360"/>
            <a:ext cx="6759200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بهره برداری از توانایی های </a:t>
            </a:r>
            <a:r>
              <a:rPr lang="en-US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IOT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49794" y="2267546"/>
            <a:ext cx="6759200" cy="13911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cs typeface="B Traffic" panose="00000400000000000000" pitchFamily="2" charset="-78"/>
              </a:rPr>
              <a:t>مدل پیشنهادی فقط مراقبت های پزشکی را برای سالمند فراهم نمیکند بلکه از وضعیت روحی و شادی آنها نیز مراقبت کرده و به آنها شانس شرکت در فعالیت هایی را میدهد که نمیتوانند در مراقبت های پزشکی معمول دریافت کنند</a:t>
            </a:r>
            <a:endParaRPr lang="en-US" sz="16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49794" y="1770675"/>
            <a:ext cx="6773174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ایجاد یک سیتم هوشمند همراه با مانیتورینگ بلادرنگ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02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3238" y="1121921"/>
            <a:ext cx="6356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کارهای مرتبط زیادی در زمینه این پژوهش انجام شده به عنوان مثال : 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1872735"/>
            <a:ext cx="6381418" cy="4229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Rectangle 7"/>
          <p:cNvSpPr/>
          <p:nvPr/>
        </p:nvSpPr>
        <p:spPr>
          <a:xfrm>
            <a:off x="7094199" y="266123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ناسا در حال توسعه یک سیستم مانیتوریگ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پوشیدنی </a:t>
            </a: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فضا نوردان به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نام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GUARD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LIFE</a:t>
            </a:r>
            <a:endParaRPr lang="fa-IR" sz="20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26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3474" y="1982450"/>
            <a:ext cx="650505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HEALTH 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2165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مراقبت های بهداشتی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064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28542" y="242650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یکی از شرکت ها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قصد فراهم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استانداردهای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بی سیم برای برنامه های پزشکی و غیرپزشکی را دارد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89" y="1960701"/>
            <a:ext cx="5136611" cy="3213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7204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94199" y="2217373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0 Traffic Bold" panose="00000700000000000000" pitchFamily="2" charset="-78"/>
              </a:rPr>
              <a:t>IEEE1073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در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تلاش برای راه حل های هفت لایه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شبکه های بیسیم بدن</a:t>
            </a:r>
            <a:r>
              <a:rPr lang="en-US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WBAN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است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9" y="1470911"/>
            <a:ext cx="5446598" cy="37743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ectangle 4"/>
          <p:cNvSpPr/>
          <p:nvPr/>
        </p:nvSpPr>
        <p:spPr>
          <a:xfrm>
            <a:off x="7914508" y="4628292"/>
            <a:ext cx="25679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Wireless Body Area Network</a:t>
            </a:r>
          </a:p>
        </p:txBody>
      </p:sp>
    </p:spTree>
    <p:extLst>
      <p:ext uri="{BB962C8B-B14F-4D97-AF65-F5344CB8AC3E}">
        <p14:creationId xmlns:p14="http://schemas.microsoft.com/office/powerpoint/2010/main" val="195279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054" y="4130390"/>
            <a:ext cx="6623222" cy="2569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9871" y="1096754"/>
            <a:ext cx="9687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سیستم هایی که به آن اشاره کردیم همگی سرویس گرا </a:t>
            </a:r>
            <a:r>
              <a:rPr lang="en-US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Service-Oriented</a:t>
            </a:r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 بوده و به 3 گروه تقسیم میشوند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7868336" y="201987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gray">
          <a:xfrm>
            <a:off x="7900086" y="203098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gray">
          <a:xfrm>
            <a:off x="79699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gray">
          <a:xfrm>
            <a:off x="2396224" y="201352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gray">
          <a:xfrm>
            <a:off x="2397811" y="201669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gray">
          <a:xfrm>
            <a:off x="2489886" y="210718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2516874" y="2132583"/>
            <a:ext cx="1636712" cy="1636713"/>
            <a:chOff x="4166" y="1706"/>
            <a:chExt cx="1252" cy="1252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3" name="Oval 20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gray">
          <a:xfrm>
            <a:off x="5133074" y="201987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gray">
          <a:xfrm>
            <a:off x="5134661" y="202304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gray">
          <a:xfrm>
            <a:off x="52267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5253724" y="2132583"/>
            <a:ext cx="1636712" cy="1636713"/>
            <a:chOff x="4166" y="1706"/>
            <a:chExt cx="1252" cy="1252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33" name="Group 30"/>
          <p:cNvGrpSpPr>
            <a:grpSpLocks/>
          </p:cNvGrpSpPr>
          <p:nvPr/>
        </p:nvGrpSpPr>
        <p:grpSpPr bwMode="auto">
          <a:xfrm>
            <a:off x="8000099" y="2132583"/>
            <a:ext cx="1636712" cy="1636713"/>
            <a:chOff x="4166" y="1706"/>
            <a:chExt cx="1252" cy="1252"/>
          </a:xfrm>
        </p:grpSpPr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38"/>
          <p:cNvSpPr txBox="1">
            <a:spLocks noChangeArrowheads="1"/>
          </p:cNvSpPr>
          <p:nvPr/>
        </p:nvSpPr>
        <p:spPr bwMode="gray">
          <a:xfrm>
            <a:off x="2577288" y="2511301"/>
            <a:ext cx="151905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بهبود ایمنی یا سلامت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gray">
          <a:xfrm>
            <a:off x="5201232" y="2369824"/>
            <a:ext cx="16892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</a:t>
            </a:r>
            <a:r>
              <a:rPr lang="ar-SA" b="1" dirty="0" smtClean="0">
                <a:cs typeface="B Traffic" panose="00000400000000000000" pitchFamily="2" charset="-78"/>
              </a:rPr>
              <a:t>نظارت </a:t>
            </a:r>
            <a:r>
              <a:rPr lang="ar-SA" b="1" dirty="0">
                <a:cs typeface="B Traffic" panose="00000400000000000000" pitchFamily="2" charset="-78"/>
              </a:rPr>
              <a:t>بر بهداشت و سلامتی 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gray">
          <a:xfrm>
            <a:off x="8027552" y="2580057"/>
            <a:ext cx="16184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سیستم های ارتباط اجتماعی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3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902" y="1948179"/>
            <a:ext cx="8302493" cy="444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44902" y="914401"/>
            <a:ext cx="8300435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مدل های مختلفی از سیستم های مراقبت های بهداشتی تاکنون طراحی شده اند در جدول آورده شده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1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847364" y="1385338"/>
            <a:ext cx="5929312" cy="2970213"/>
            <a:chOff x="1017" y="1152"/>
            <a:chExt cx="3735" cy="18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17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4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217" y="1530"/>
              <a:ext cx="132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فن آوری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144" y="2148"/>
              <a:ext cx="110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سنسورهای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1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275" y="2155"/>
              <a:ext cx="143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در مکان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</p:grpSp>
      <p:sp>
        <p:nvSpPr>
          <p:cNvPr id="23" name="Oval 5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gray">
          <a:xfrm>
            <a:off x="9221590" y="233625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gray">
          <a:xfrm>
            <a:off x="9253340" y="234736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gray">
          <a:xfrm>
            <a:off x="9323190" y="242991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9353353" y="2448963"/>
            <a:ext cx="1636712" cy="1636713"/>
            <a:chOff x="4166" y="1706"/>
            <a:chExt cx="1252" cy="1252"/>
          </a:xfrm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40"/>
          <p:cNvSpPr txBox="1">
            <a:spLocks noChangeArrowheads="1"/>
          </p:cNvSpPr>
          <p:nvPr/>
        </p:nvSpPr>
        <p:spPr bwMode="gray">
          <a:xfrm>
            <a:off x="9341587" y="276576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 smtClean="0">
                <a:cs typeface="B Traffic" panose="00000400000000000000" pitchFamily="2" charset="-78"/>
              </a:rPr>
              <a:t>سیستم </a:t>
            </a:r>
            <a:r>
              <a:rPr lang="ar-SA" b="1" dirty="0">
                <a:cs typeface="B Traffic" panose="00000400000000000000" pitchFamily="2" charset="-78"/>
              </a:rPr>
              <a:t>های </a:t>
            </a:r>
            <a:r>
              <a:rPr lang="ar-SA" b="1" dirty="0" smtClean="0">
                <a:cs typeface="B Traffic" panose="00000400000000000000" pitchFamily="2" charset="-78"/>
              </a:rPr>
              <a:t>مدل</a:t>
            </a:r>
            <a:r>
              <a:rPr lang="fa-IR" b="1" dirty="0" smtClean="0">
                <a:cs typeface="B Traffic" panose="00000400000000000000" pitchFamily="2" charset="-78"/>
              </a:rPr>
              <a:t>،</a:t>
            </a:r>
            <a:r>
              <a:rPr lang="ar-SA" b="1" dirty="0" smtClean="0">
                <a:cs typeface="B Traffic" panose="00000400000000000000" pitchFamily="2" charset="-78"/>
              </a:rPr>
              <a:t> </a:t>
            </a:r>
            <a:r>
              <a:rPr lang="fa-IR" b="1" dirty="0" smtClean="0">
                <a:cs typeface="B Traffic" panose="00000400000000000000" pitchFamily="2" charset="-78"/>
              </a:rPr>
              <a:t>نام برده شده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Oval 7"/>
          <p:cNvSpPr>
            <a:spLocks noChangeArrowheads="1"/>
          </p:cNvSpPr>
          <p:nvPr/>
        </p:nvSpPr>
        <p:spPr bwMode="gray">
          <a:xfrm>
            <a:off x="544262" y="233148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gray">
          <a:xfrm>
            <a:off x="576012" y="2342601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gray">
          <a:xfrm>
            <a:off x="645862" y="2425151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9" name="Group 30"/>
          <p:cNvGrpSpPr>
            <a:grpSpLocks/>
          </p:cNvGrpSpPr>
          <p:nvPr/>
        </p:nvGrpSpPr>
        <p:grpSpPr bwMode="auto">
          <a:xfrm>
            <a:off x="676025" y="2444201"/>
            <a:ext cx="1636712" cy="1636713"/>
            <a:chOff x="4166" y="1706"/>
            <a:chExt cx="1252" cy="1252"/>
          </a:xfrm>
        </p:grpSpPr>
        <p:sp>
          <p:nvSpPr>
            <p:cNvPr id="40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3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4" name="Text Box 40"/>
          <p:cNvSpPr txBox="1">
            <a:spLocks noChangeArrowheads="1"/>
          </p:cNvSpPr>
          <p:nvPr/>
        </p:nvSpPr>
        <p:spPr bwMode="gray">
          <a:xfrm>
            <a:off x="636411" y="280578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برای نظارت بر سلامت بیمار استفاده کردند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pic>
        <p:nvPicPr>
          <p:cNvPr id="45" name="Picture 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18" y="4512714"/>
            <a:ext cx="3899174" cy="208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7"/>
          <p:cNvSpPr>
            <a:spLocks noChangeArrowheads="1"/>
          </p:cNvSpPr>
          <p:nvPr/>
        </p:nvSpPr>
        <p:spPr bwMode="invGray">
          <a:xfrm rot="10800000">
            <a:off x="2397860" y="23877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invGray">
          <a:xfrm rot="10800000">
            <a:off x="8408956" y="242515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572910" y="1661984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877710" y="1966784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282773" y="1992184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امکانات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نظارت بهداشتی را در مکان های خاص فراهم میکند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3612973" y="2654172"/>
            <a:ext cx="7888863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پرونده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های نظارت بر سلامت را براساس پارامترهای ذکر شده نگه داری میکند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3879673" y="3314572"/>
            <a:ext cx="7885550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تکنولوژی ارتباط داده استفاده شده به صورت سیمی و یا فرکانس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رادیویی بوده</a:t>
            </a:r>
            <a:endParaRPr lang="fa-IR" sz="1400" b="1" dirty="0">
              <a:latin typeface="0 Bardiya"/>
              <a:cs typeface="0 Traffic Bold" panose="00000700000000000000" pitchFamily="2" charset="-78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3612973" y="3974972"/>
            <a:ext cx="7888863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از تعداد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مختلفی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بین دو تا ده سنسور بهره میبرد</a:t>
            </a:r>
            <a:endParaRPr lang="en-US" altLang="en-US" sz="1400" b="1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3282773" y="4636959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ارتباطات آنها از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طریق شبکه چند منظوره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مثل</a:t>
            </a:r>
            <a:r>
              <a:rPr lang="en-US" sz="1400" b="1" dirty="0" smtClean="0">
                <a:latin typeface="0 Bardiya"/>
                <a:cs typeface="0 Traffic Bold" panose="00000700000000000000" pitchFamily="2" charset="-78"/>
              </a:rPr>
              <a:t>WLAN </a:t>
            </a:r>
            <a:r>
              <a:rPr lang="en-US" sz="1400" b="1" dirty="0">
                <a:latin typeface="0 Bardiya"/>
                <a:cs typeface="0 Traffic Bold" panose="00000700000000000000" pitchFamily="2" charset="-78"/>
              </a:rPr>
              <a:t>،GSM ،3G ، GPRS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ایجاد شده است</a:t>
            </a:r>
            <a:endParaRPr lang="en-US" altLang="en-US" sz="1400" dirty="0">
              <a:cs typeface="0 Traffic Bold" panose="00000700000000000000" pitchFamily="2" charset="-78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gray">
          <a:xfrm>
            <a:off x="944741" y="3061842"/>
            <a:ext cx="2867901" cy="10772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3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و همچنین این سیستم ها</a:t>
            </a:r>
            <a:endParaRPr lang="en-US" altLang="en-US" sz="32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36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0892" y="2093804"/>
            <a:ext cx="9770528" cy="11848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پژوهش ما تمرکز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 طراحی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مدلی از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مراقبت از سلامت راه دور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داردکه علاوه بر قابلیت های سیستم های قبلی بتواند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سلامت روان و فیزیک سالمندان و افراد معلول را با استفاده از شبکه های اجتماعی فراهم کند.</a:t>
            </a:r>
            <a:endParaRPr lang="en-US" altLang="en-US" sz="1600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0892" y="928151"/>
            <a:ext cx="9770528" cy="10818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 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آنها را معرفی کردیم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صورتی هستند که بیماران در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آنها ، توانایی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مزایا و امکانات شبکه های اجتماعی 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ندارد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51" y="3097427"/>
            <a:ext cx="6686810" cy="37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794" y="1730015"/>
            <a:ext cx="5937250" cy="392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31078" y="981423"/>
            <a:ext cx="4732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سیستم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طراحی شده در این پژوهش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شامل دو بخش است 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260389" y="1730015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0800000">
            <a:off x="8480853" y="4106630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30319" y="2220851"/>
            <a:ext cx="1478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36059" y="4597467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09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62" y="1502801"/>
            <a:ext cx="5564266" cy="350229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506099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858002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6012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سنسورهای متصل به بیمار توسط جمع کننده داده که مبتنی بر</a:t>
            </a:r>
            <a:r>
              <a:rPr lang="en-US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است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جمع آوری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میشود</a:t>
            </a:r>
          </a:p>
        </p:txBody>
      </p:sp>
      <p:sp>
        <p:nvSpPr>
          <p:cNvPr id="8" name="Rectangle 7"/>
          <p:cNvSpPr/>
          <p:nvPr/>
        </p:nvSpPr>
        <p:spPr>
          <a:xfrm>
            <a:off x="4160712" y="4805446"/>
            <a:ext cx="4412616" cy="9583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وظیفه جمع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آوری داده های حسگر قبل از فرستادن به واحد پردازش داده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دارد</a:t>
            </a:r>
          </a:p>
        </p:txBody>
      </p:sp>
      <p:sp>
        <p:nvSpPr>
          <p:cNvPr id="9" name="Rectangle 8"/>
          <p:cNvSpPr/>
          <p:nvPr/>
        </p:nvSpPr>
        <p:spPr>
          <a:xfrm>
            <a:off x="8918715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هوشمند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پردازش شده را نمایش داده و به سرور راه دور ارسال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22241" y="1042568"/>
            <a:ext cx="16258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22932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23120" y="1042568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97" y="4407243"/>
            <a:ext cx="3223479" cy="1889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209" y="4107424"/>
            <a:ext cx="3075932" cy="21894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813" y="3946769"/>
            <a:ext cx="2211859" cy="2350100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4489622" y="3037697"/>
            <a:ext cx="1061423" cy="13695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878742" y="2652743"/>
            <a:ext cx="2380588" cy="15732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186616" y="2866768"/>
            <a:ext cx="692126" cy="10271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139572" y="6403538"/>
            <a:ext cx="1250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خدمات اورژانس 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05854" y="6361783"/>
            <a:ext cx="684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پزشکان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430800" y="6361783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ارائه دهندگان بیمه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66" y="67720"/>
            <a:ext cx="4415917" cy="4415917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5388125" y="1699345"/>
            <a:ext cx="2127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cloud service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69" y="1097614"/>
            <a:ext cx="1325892" cy="2990163"/>
          </a:xfrm>
          <a:prstGeom prst="rect">
            <a:avLst/>
          </a:prstGeom>
        </p:spPr>
      </p:pic>
      <p:sp>
        <p:nvSpPr>
          <p:cNvPr id="33" name="Right Arrow 32"/>
          <p:cNvSpPr/>
          <p:nvPr/>
        </p:nvSpPr>
        <p:spPr>
          <a:xfrm>
            <a:off x="2197837" y="2275679"/>
            <a:ext cx="2059459" cy="39138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460561" y="2592695"/>
            <a:ext cx="3492171" cy="12010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داده ها را به ارائه دهندگان خدمات راه دور 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مانند </a:t>
            </a: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ارائه دهندگان خدمات اورژانس ، پزشکان و ارائه دهندگان بیمه ارائه میکند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49393" y="2222565"/>
            <a:ext cx="3756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بخش ذخیره سازی اطلاعات ارسال شده از مرحله قبل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ما امکان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پذیر میسازد</a:t>
            </a:r>
          </a:p>
        </p:txBody>
      </p:sp>
    </p:spTree>
    <p:extLst>
      <p:ext uri="{BB962C8B-B14F-4D97-AF65-F5344CB8AC3E}">
        <p14:creationId xmlns:p14="http://schemas.microsoft.com/office/powerpoint/2010/main" val="13846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2296" y="1918869"/>
            <a:ext cx="101874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INTERNET OF THINGS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اینترنت اشیا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465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1565" y="1042568"/>
            <a:ext cx="760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این بخش معماری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مشابه ای که در 2 مقاله دیگر مورد استفاده قرار گرفته را معرفی میکنیم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6758796" y="2767180"/>
            <a:ext cx="5103980" cy="6403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معماری شامل 3 لایه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560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25" y="1184702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80925" y="4688692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97879" y="4688692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68021" y="4688692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57124" y="5387455"/>
            <a:ext cx="5103980" cy="100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حسگر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توسط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بیمار به خود متصل کرده است بدست می آید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561672" y="3893906"/>
            <a:ext cx="1491172" cy="1089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9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1736331"/>
            <a:ext cx="5103980" cy="11712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انتقال با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توجه به هزینه های بالای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ارتباطات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سیم،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انتقال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دو زیر فرآیند تقسیم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44155" y="3029589"/>
            <a:ext cx="5103980" cy="6522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اولین زیر فرآیند مسئول ارسال اطلاعات از سنسور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کانکتور است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844155" y="3803828"/>
            <a:ext cx="5103980" cy="13275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دومین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زیر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فرآیند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کانکتور با استفاده از تکنولوژی هایی که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برقراری ارتباط از راه دور مرقون به صرفه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باشد اطلاعات را ارسال میکند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، تکنولوژی هایی مثل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ADSL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،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GPRS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غیره</a:t>
            </a:r>
          </a:p>
        </p:txBody>
      </p:sp>
      <p:sp>
        <p:nvSpPr>
          <p:cNvPr id="4" name="Down Arrow 3"/>
          <p:cNvSpPr/>
          <p:nvPr/>
        </p:nvSpPr>
        <p:spPr>
          <a:xfrm>
            <a:off x="2893886" y="519973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1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2298841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کاربرد اطلاعات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سرور  ارسال شده و پردازش ها صورت میگیرد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44155" y="3382122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اطلاعات به ارائه دهنگان خدمات ارسال میشود</a:t>
            </a:r>
          </a:p>
        </p:txBody>
      </p:sp>
      <p:sp>
        <p:nvSpPr>
          <p:cNvPr id="4" name="Down Arrow 3"/>
          <p:cNvSpPr/>
          <p:nvPr/>
        </p:nvSpPr>
        <p:spPr>
          <a:xfrm>
            <a:off x="5253594" y="387640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2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52089" y="1141229"/>
            <a:ext cx="8413825" cy="708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در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خود چهار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حالت برای عملیات ارسال داده طراحی کردیم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2494524" y="2491766"/>
            <a:ext cx="83022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به صورت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بلادرنگ برای تمام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داده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ها، مخصوص بیمارانی که نیاز به مراقبت های زیاد دارند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873086" y="2380041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1069936" y="247846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1080616" y="3088616"/>
            <a:ext cx="97481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در دوره های خاص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، به طور مثال حملات قلبی اغلب در یک یا دو ساعت بعد از بیدار شدن و سه تا چهار ساعت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بعدازظهر اتفاق می افتد که در این ساعات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1260151" y="4051918"/>
            <a:ext cx="956864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بر اساس رویداد ، در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این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حالت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پارامترهای بدست آمده توسط سنسور با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مقدار طبیعی آن مقایسه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میشود و اگر 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مورد مشکوکی بود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905085" y="3258205"/>
            <a:ext cx="762000" cy="665162"/>
            <a:chOff x="3174" y="2656"/>
            <a:chExt cx="1549" cy="1351"/>
          </a:xfrm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1101935" y="335663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905085" y="4150380"/>
            <a:ext cx="762000" cy="665162"/>
            <a:chOff x="1110" y="2656"/>
            <a:chExt cx="1549" cy="1351"/>
          </a:xfrm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Text Box 112"/>
          <p:cNvSpPr txBox="1">
            <a:spLocks noChangeArrowheads="1"/>
          </p:cNvSpPr>
          <p:nvPr/>
        </p:nvSpPr>
        <p:spPr bwMode="gray">
          <a:xfrm>
            <a:off x="11101935" y="42488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1" name="Text Box 111"/>
          <p:cNvSpPr txBox="1">
            <a:spLocks noChangeArrowheads="1"/>
          </p:cNvSpPr>
          <p:nvPr/>
        </p:nvSpPr>
        <p:spPr bwMode="auto">
          <a:xfrm>
            <a:off x="1078927" y="5126618"/>
            <a:ext cx="97129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انتقال با تقاضای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بیمار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در صورتی که بیمار احساس ناراحتی و نیاز به تشخیص پزشک داشته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باشد اطلاعات را ارسال میکند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2" name="Group 102"/>
          <p:cNvGrpSpPr>
            <a:grpSpLocks/>
          </p:cNvGrpSpPr>
          <p:nvPr/>
        </p:nvGrpSpPr>
        <p:grpSpPr bwMode="auto">
          <a:xfrm>
            <a:off x="10905085" y="5028193"/>
            <a:ext cx="762000" cy="665162"/>
            <a:chOff x="1110" y="2656"/>
            <a:chExt cx="1549" cy="1351"/>
          </a:xfrm>
          <a:solidFill>
            <a:srgbClr val="00B0F0"/>
          </a:solidFill>
        </p:grpSpPr>
        <p:sp>
          <p:nvSpPr>
            <p:cNvPr id="3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Text Box 112"/>
          <p:cNvSpPr txBox="1">
            <a:spLocks noChangeArrowheads="1"/>
          </p:cNvSpPr>
          <p:nvPr/>
        </p:nvSpPr>
        <p:spPr bwMode="gray">
          <a:xfrm>
            <a:off x="11108863" y="5126618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 smtClean="0"/>
              <a:t>4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425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9660" y="321275"/>
            <a:ext cx="2858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چارچوب سنجش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89472" y="1169243"/>
            <a:ext cx="4797425" cy="4657726"/>
            <a:chOff x="1488" y="1333"/>
            <a:chExt cx="3022" cy="2934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488" y="1643"/>
              <a:ext cx="2784" cy="2314"/>
              <a:chOff x="1824" y="1091"/>
              <a:chExt cx="2834" cy="2391"/>
            </a:xfrm>
          </p:grpSpPr>
          <p:sp>
            <p:nvSpPr>
              <p:cNvPr id="11" name="Puzzle2"/>
              <p:cNvSpPr>
                <a:spLocks noEditPoints="1" noChangeArrowheads="1"/>
              </p:cNvSpPr>
              <p:nvPr/>
            </p:nvSpPr>
            <p:spPr bwMode="gray">
              <a:xfrm>
                <a:off x="2880" y="1736"/>
                <a:ext cx="1778" cy="1379"/>
              </a:xfrm>
              <a:custGeom>
                <a:avLst/>
                <a:gdLst>
                  <a:gd name="T0" fmla="*/ 11 w 21600"/>
                  <a:gd name="T1" fmla="*/ 13386 h 21600"/>
                  <a:gd name="T2" fmla="*/ 4202 w 21600"/>
                  <a:gd name="T3" fmla="*/ 21161 h 21600"/>
                  <a:gd name="T4" fmla="*/ 10400 w 21600"/>
                  <a:gd name="T5" fmla="*/ 13909 h 21600"/>
                  <a:gd name="T6" fmla="*/ 16821 w 21600"/>
                  <a:gd name="T7" fmla="*/ 21190 h 21600"/>
                  <a:gd name="T8" fmla="*/ 21600 w 21600"/>
                  <a:gd name="T9" fmla="*/ 15083 h 21600"/>
                  <a:gd name="T10" fmla="*/ 16889 w 21600"/>
                  <a:gd name="T11" fmla="*/ 5739 h 21600"/>
                  <a:gd name="T12" fmla="*/ 10800 w 21600"/>
                  <a:gd name="T13" fmla="*/ 28 h 21600"/>
                  <a:gd name="T14" fmla="*/ 4202 w 21600"/>
                  <a:gd name="T15" fmla="*/ 5894 h 21600"/>
                  <a:gd name="T16" fmla="*/ 5388 w 21600"/>
                  <a:gd name="T17" fmla="*/ 6742 h 21600"/>
                  <a:gd name="T18" fmla="*/ 16177 w 21600"/>
                  <a:gd name="T19" fmla="*/ 2044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4247" y="12354"/>
                    </a:moveTo>
                    <a:lnTo>
                      <a:pt x="4134" y="12468"/>
                    </a:lnTo>
                    <a:lnTo>
                      <a:pt x="4010" y="12581"/>
                    </a:lnTo>
                    <a:lnTo>
                      <a:pt x="3897" y="12637"/>
                    </a:lnTo>
                    <a:lnTo>
                      <a:pt x="3773" y="12694"/>
                    </a:lnTo>
                    <a:lnTo>
                      <a:pt x="3637" y="12694"/>
                    </a:lnTo>
                    <a:lnTo>
                      <a:pt x="3524" y="12694"/>
                    </a:lnTo>
                    <a:lnTo>
                      <a:pt x="3400" y="12665"/>
                    </a:lnTo>
                    <a:lnTo>
                      <a:pt x="3287" y="12609"/>
                    </a:lnTo>
                    <a:lnTo>
                      <a:pt x="3027" y="12496"/>
                    </a:lnTo>
                    <a:lnTo>
                      <a:pt x="2790" y="12340"/>
                    </a:lnTo>
                    <a:lnTo>
                      <a:pt x="2530" y="12142"/>
                    </a:lnTo>
                    <a:lnTo>
                      <a:pt x="2293" y="11987"/>
                    </a:lnTo>
                    <a:lnTo>
                      <a:pt x="2033" y="11817"/>
                    </a:lnTo>
                    <a:lnTo>
                      <a:pt x="1773" y="11676"/>
                    </a:lnTo>
                    <a:lnTo>
                      <a:pt x="1638" y="11662"/>
                    </a:lnTo>
                    <a:lnTo>
                      <a:pt x="1513" y="11634"/>
                    </a:lnTo>
                    <a:lnTo>
                      <a:pt x="1378" y="11634"/>
                    </a:lnTo>
                    <a:lnTo>
                      <a:pt x="1253" y="11634"/>
                    </a:lnTo>
                    <a:lnTo>
                      <a:pt x="1118" y="11662"/>
                    </a:lnTo>
                    <a:lnTo>
                      <a:pt x="971" y="11732"/>
                    </a:lnTo>
                    <a:lnTo>
                      <a:pt x="835" y="11817"/>
                    </a:lnTo>
                    <a:lnTo>
                      <a:pt x="711" y="11959"/>
                    </a:lnTo>
                    <a:lnTo>
                      <a:pt x="553" y="12086"/>
                    </a:lnTo>
                    <a:lnTo>
                      <a:pt x="429" y="12284"/>
                    </a:lnTo>
                    <a:lnTo>
                      <a:pt x="271" y="12524"/>
                    </a:lnTo>
                    <a:lnTo>
                      <a:pt x="146" y="12793"/>
                    </a:lnTo>
                    <a:lnTo>
                      <a:pt x="79" y="12962"/>
                    </a:lnTo>
                    <a:lnTo>
                      <a:pt x="33" y="13146"/>
                    </a:lnTo>
                    <a:lnTo>
                      <a:pt x="11" y="13386"/>
                    </a:lnTo>
                    <a:lnTo>
                      <a:pt x="11" y="13641"/>
                    </a:lnTo>
                    <a:lnTo>
                      <a:pt x="33" y="13881"/>
                    </a:lnTo>
                    <a:lnTo>
                      <a:pt x="101" y="14150"/>
                    </a:lnTo>
                    <a:lnTo>
                      <a:pt x="192" y="14404"/>
                    </a:lnTo>
                    <a:lnTo>
                      <a:pt x="293" y="14645"/>
                    </a:lnTo>
                    <a:lnTo>
                      <a:pt x="451" y="14857"/>
                    </a:lnTo>
                    <a:lnTo>
                      <a:pt x="621" y="15054"/>
                    </a:lnTo>
                    <a:lnTo>
                      <a:pt x="734" y="15125"/>
                    </a:lnTo>
                    <a:lnTo>
                      <a:pt x="835" y="15210"/>
                    </a:lnTo>
                    <a:lnTo>
                      <a:pt x="948" y="15267"/>
                    </a:lnTo>
                    <a:lnTo>
                      <a:pt x="1084" y="15323"/>
                    </a:lnTo>
                    <a:lnTo>
                      <a:pt x="1208" y="15351"/>
                    </a:lnTo>
                    <a:lnTo>
                      <a:pt x="1355" y="15380"/>
                    </a:lnTo>
                    <a:lnTo>
                      <a:pt x="1513" y="15380"/>
                    </a:lnTo>
                    <a:lnTo>
                      <a:pt x="1683" y="15380"/>
                    </a:lnTo>
                    <a:lnTo>
                      <a:pt x="1864" y="15351"/>
                    </a:lnTo>
                    <a:lnTo>
                      <a:pt x="2033" y="15323"/>
                    </a:lnTo>
                    <a:lnTo>
                      <a:pt x="2225" y="15238"/>
                    </a:lnTo>
                    <a:lnTo>
                      <a:pt x="2428" y="15153"/>
                    </a:lnTo>
                    <a:lnTo>
                      <a:pt x="2745" y="15026"/>
                    </a:lnTo>
                    <a:lnTo>
                      <a:pt x="3005" y="14913"/>
                    </a:lnTo>
                    <a:lnTo>
                      <a:pt x="3264" y="14828"/>
                    </a:lnTo>
                    <a:lnTo>
                      <a:pt x="3513" y="14800"/>
                    </a:lnTo>
                    <a:lnTo>
                      <a:pt x="3615" y="14828"/>
                    </a:lnTo>
                    <a:lnTo>
                      <a:pt x="3728" y="14857"/>
                    </a:lnTo>
                    <a:lnTo>
                      <a:pt x="3807" y="14913"/>
                    </a:lnTo>
                    <a:lnTo>
                      <a:pt x="3920" y="14998"/>
                    </a:lnTo>
                    <a:lnTo>
                      <a:pt x="4010" y="15097"/>
                    </a:lnTo>
                    <a:lnTo>
                      <a:pt x="4089" y="15238"/>
                    </a:lnTo>
                    <a:lnTo>
                      <a:pt x="4179" y="15408"/>
                    </a:lnTo>
                    <a:lnTo>
                      <a:pt x="4247" y="15620"/>
                    </a:lnTo>
                    <a:lnTo>
                      <a:pt x="4326" y="15860"/>
                    </a:lnTo>
                    <a:lnTo>
                      <a:pt x="4394" y="16129"/>
                    </a:lnTo>
                    <a:lnTo>
                      <a:pt x="4439" y="16440"/>
                    </a:lnTo>
                    <a:lnTo>
                      <a:pt x="4507" y="16737"/>
                    </a:lnTo>
                    <a:lnTo>
                      <a:pt x="4552" y="17090"/>
                    </a:lnTo>
                    <a:lnTo>
                      <a:pt x="4575" y="17443"/>
                    </a:lnTo>
                    <a:lnTo>
                      <a:pt x="4586" y="17825"/>
                    </a:lnTo>
                    <a:lnTo>
                      <a:pt x="4586" y="18193"/>
                    </a:lnTo>
                    <a:lnTo>
                      <a:pt x="4586" y="18574"/>
                    </a:lnTo>
                    <a:lnTo>
                      <a:pt x="4586" y="18984"/>
                    </a:lnTo>
                    <a:lnTo>
                      <a:pt x="4552" y="19366"/>
                    </a:lnTo>
                    <a:lnTo>
                      <a:pt x="4507" y="19748"/>
                    </a:lnTo>
                    <a:lnTo>
                      <a:pt x="4462" y="20129"/>
                    </a:lnTo>
                    <a:lnTo>
                      <a:pt x="4371" y="20483"/>
                    </a:lnTo>
                    <a:lnTo>
                      <a:pt x="4292" y="20836"/>
                    </a:lnTo>
                    <a:lnTo>
                      <a:pt x="4202" y="21161"/>
                    </a:lnTo>
                    <a:lnTo>
                      <a:pt x="4744" y="21161"/>
                    </a:lnTo>
                    <a:lnTo>
                      <a:pt x="5264" y="21161"/>
                    </a:lnTo>
                    <a:lnTo>
                      <a:pt x="5784" y="21161"/>
                    </a:lnTo>
                    <a:lnTo>
                      <a:pt x="6235" y="21161"/>
                    </a:lnTo>
                    <a:lnTo>
                      <a:pt x="6676" y="21161"/>
                    </a:lnTo>
                    <a:lnTo>
                      <a:pt x="7060" y="21161"/>
                    </a:lnTo>
                    <a:lnTo>
                      <a:pt x="7410" y="21161"/>
                    </a:lnTo>
                    <a:lnTo>
                      <a:pt x="7670" y="21161"/>
                    </a:lnTo>
                    <a:lnTo>
                      <a:pt x="8020" y="21020"/>
                    </a:lnTo>
                    <a:lnTo>
                      <a:pt x="8303" y="20893"/>
                    </a:lnTo>
                    <a:lnTo>
                      <a:pt x="8563" y="20695"/>
                    </a:lnTo>
                    <a:lnTo>
                      <a:pt x="8800" y="20511"/>
                    </a:lnTo>
                    <a:lnTo>
                      <a:pt x="8969" y="20285"/>
                    </a:lnTo>
                    <a:lnTo>
                      <a:pt x="9150" y="20045"/>
                    </a:lnTo>
                    <a:lnTo>
                      <a:pt x="9252" y="19804"/>
                    </a:lnTo>
                    <a:lnTo>
                      <a:pt x="9342" y="19550"/>
                    </a:lnTo>
                    <a:lnTo>
                      <a:pt x="9410" y="19281"/>
                    </a:lnTo>
                    <a:lnTo>
                      <a:pt x="9433" y="19013"/>
                    </a:lnTo>
                    <a:lnTo>
                      <a:pt x="9433" y="18744"/>
                    </a:lnTo>
                    <a:lnTo>
                      <a:pt x="9387" y="18504"/>
                    </a:lnTo>
                    <a:lnTo>
                      <a:pt x="9320" y="18221"/>
                    </a:lnTo>
                    <a:lnTo>
                      <a:pt x="9207" y="17981"/>
                    </a:lnTo>
                    <a:lnTo>
                      <a:pt x="9105" y="17740"/>
                    </a:lnTo>
                    <a:lnTo>
                      <a:pt x="8924" y="17514"/>
                    </a:lnTo>
                    <a:lnTo>
                      <a:pt x="8777" y="17274"/>
                    </a:lnTo>
                    <a:lnTo>
                      <a:pt x="8642" y="17034"/>
                    </a:lnTo>
                    <a:lnTo>
                      <a:pt x="8563" y="16765"/>
                    </a:lnTo>
                    <a:lnTo>
                      <a:pt x="8472" y="16468"/>
                    </a:lnTo>
                    <a:lnTo>
                      <a:pt x="8450" y="16157"/>
                    </a:lnTo>
                    <a:lnTo>
                      <a:pt x="8450" y="15860"/>
                    </a:lnTo>
                    <a:lnTo>
                      <a:pt x="8472" y="15563"/>
                    </a:lnTo>
                    <a:lnTo>
                      <a:pt x="8540" y="15267"/>
                    </a:lnTo>
                    <a:lnTo>
                      <a:pt x="8642" y="14998"/>
                    </a:lnTo>
                    <a:lnTo>
                      <a:pt x="8777" y="14729"/>
                    </a:lnTo>
                    <a:lnTo>
                      <a:pt x="8868" y="14616"/>
                    </a:lnTo>
                    <a:lnTo>
                      <a:pt x="8969" y="14475"/>
                    </a:lnTo>
                    <a:lnTo>
                      <a:pt x="9060" y="14376"/>
                    </a:lnTo>
                    <a:lnTo>
                      <a:pt x="9184" y="14291"/>
                    </a:lnTo>
                    <a:lnTo>
                      <a:pt x="9297" y="14206"/>
                    </a:lnTo>
                    <a:lnTo>
                      <a:pt x="9433" y="14121"/>
                    </a:lnTo>
                    <a:lnTo>
                      <a:pt x="9579" y="14051"/>
                    </a:lnTo>
                    <a:lnTo>
                      <a:pt x="9726" y="13994"/>
                    </a:lnTo>
                    <a:lnTo>
                      <a:pt x="9884" y="13938"/>
                    </a:lnTo>
                    <a:lnTo>
                      <a:pt x="10054" y="13909"/>
                    </a:lnTo>
                    <a:lnTo>
                      <a:pt x="10257" y="13881"/>
                    </a:lnTo>
                    <a:lnTo>
                      <a:pt x="10449" y="13881"/>
                    </a:lnTo>
                    <a:lnTo>
                      <a:pt x="10664" y="13881"/>
                    </a:lnTo>
                    <a:lnTo>
                      <a:pt x="10856" y="13909"/>
                    </a:lnTo>
                    <a:lnTo>
                      <a:pt x="11037" y="13966"/>
                    </a:lnTo>
                    <a:lnTo>
                      <a:pt x="11206" y="14023"/>
                    </a:lnTo>
                    <a:lnTo>
                      <a:pt x="11353" y="14093"/>
                    </a:lnTo>
                    <a:lnTo>
                      <a:pt x="11511" y="14178"/>
                    </a:lnTo>
                    <a:lnTo>
                      <a:pt x="11635" y="14263"/>
                    </a:lnTo>
                    <a:lnTo>
                      <a:pt x="11748" y="14376"/>
                    </a:lnTo>
                    <a:lnTo>
                      <a:pt x="11861" y="14475"/>
                    </a:lnTo>
                    <a:lnTo>
                      <a:pt x="11941" y="14616"/>
                    </a:lnTo>
                    <a:lnTo>
                      <a:pt x="12031" y="14758"/>
                    </a:lnTo>
                    <a:lnTo>
                      <a:pt x="12099" y="14885"/>
                    </a:lnTo>
                    <a:lnTo>
                      <a:pt x="12200" y="15210"/>
                    </a:lnTo>
                    <a:lnTo>
                      <a:pt x="12268" y="15507"/>
                    </a:lnTo>
                    <a:lnTo>
                      <a:pt x="12291" y="15832"/>
                    </a:lnTo>
                    <a:lnTo>
                      <a:pt x="12291" y="16157"/>
                    </a:lnTo>
                    <a:lnTo>
                      <a:pt x="12246" y="16482"/>
                    </a:lnTo>
                    <a:lnTo>
                      <a:pt x="12178" y="16807"/>
                    </a:lnTo>
                    <a:lnTo>
                      <a:pt x="12099" y="17090"/>
                    </a:lnTo>
                    <a:lnTo>
                      <a:pt x="12008" y="17330"/>
                    </a:lnTo>
                    <a:lnTo>
                      <a:pt x="11884" y="17542"/>
                    </a:lnTo>
                    <a:lnTo>
                      <a:pt x="11748" y="17712"/>
                    </a:lnTo>
                    <a:lnTo>
                      <a:pt x="11613" y="17839"/>
                    </a:lnTo>
                    <a:lnTo>
                      <a:pt x="11489" y="18037"/>
                    </a:lnTo>
                    <a:lnTo>
                      <a:pt x="11398" y="18221"/>
                    </a:lnTo>
                    <a:lnTo>
                      <a:pt x="11319" y="18447"/>
                    </a:lnTo>
                    <a:lnTo>
                      <a:pt x="11251" y="18659"/>
                    </a:lnTo>
                    <a:lnTo>
                      <a:pt x="11206" y="18900"/>
                    </a:lnTo>
                    <a:lnTo>
                      <a:pt x="11184" y="19154"/>
                    </a:lnTo>
                    <a:lnTo>
                      <a:pt x="11184" y="19423"/>
                    </a:lnTo>
                    <a:lnTo>
                      <a:pt x="11229" y="19663"/>
                    </a:lnTo>
                    <a:lnTo>
                      <a:pt x="11297" y="19903"/>
                    </a:lnTo>
                    <a:lnTo>
                      <a:pt x="11376" y="20158"/>
                    </a:lnTo>
                    <a:lnTo>
                      <a:pt x="11511" y="20398"/>
                    </a:lnTo>
                    <a:lnTo>
                      <a:pt x="11681" y="20610"/>
                    </a:lnTo>
                    <a:lnTo>
                      <a:pt x="11884" y="20808"/>
                    </a:lnTo>
                    <a:lnTo>
                      <a:pt x="12121" y="20992"/>
                    </a:lnTo>
                    <a:lnTo>
                      <a:pt x="12404" y="21161"/>
                    </a:lnTo>
                    <a:lnTo>
                      <a:pt x="12528" y="21190"/>
                    </a:lnTo>
                    <a:lnTo>
                      <a:pt x="12856" y="21274"/>
                    </a:lnTo>
                    <a:lnTo>
                      <a:pt x="13330" y="21373"/>
                    </a:lnTo>
                    <a:lnTo>
                      <a:pt x="13963" y="21486"/>
                    </a:lnTo>
                    <a:lnTo>
                      <a:pt x="14313" y="21543"/>
                    </a:lnTo>
                    <a:lnTo>
                      <a:pt x="14652" y="21571"/>
                    </a:lnTo>
                    <a:lnTo>
                      <a:pt x="15025" y="21600"/>
                    </a:lnTo>
                    <a:lnTo>
                      <a:pt x="15409" y="21600"/>
                    </a:lnTo>
                    <a:lnTo>
                      <a:pt x="15782" y="21600"/>
                    </a:lnTo>
                    <a:lnTo>
                      <a:pt x="16177" y="21571"/>
                    </a:lnTo>
                    <a:lnTo>
                      <a:pt x="16516" y="21486"/>
                    </a:lnTo>
                    <a:lnTo>
                      <a:pt x="16889" y="21402"/>
                    </a:lnTo>
                    <a:lnTo>
                      <a:pt x="16821" y="21190"/>
                    </a:lnTo>
                    <a:lnTo>
                      <a:pt x="16776" y="20935"/>
                    </a:lnTo>
                    <a:lnTo>
                      <a:pt x="16742" y="20667"/>
                    </a:lnTo>
                    <a:lnTo>
                      <a:pt x="16719" y="20370"/>
                    </a:lnTo>
                    <a:lnTo>
                      <a:pt x="16697" y="19719"/>
                    </a:lnTo>
                    <a:lnTo>
                      <a:pt x="16697" y="19013"/>
                    </a:lnTo>
                    <a:lnTo>
                      <a:pt x="16719" y="18306"/>
                    </a:lnTo>
                    <a:lnTo>
                      <a:pt x="16753" y="17599"/>
                    </a:lnTo>
                    <a:lnTo>
                      <a:pt x="16821" y="16949"/>
                    </a:lnTo>
                    <a:lnTo>
                      <a:pt x="16889" y="16383"/>
                    </a:lnTo>
                    <a:lnTo>
                      <a:pt x="16934" y="16129"/>
                    </a:lnTo>
                    <a:lnTo>
                      <a:pt x="17002" y="15945"/>
                    </a:lnTo>
                    <a:lnTo>
                      <a:pt x="17081" y="15790"/>
                    </a:lnTo>
                    <a:lnTo>
                      <a:pt x="17194" y="15648"/>
                    </a:lnTo>
                    <a:lnTo>
                      <a:pt x="17318" y="15563"/>
                    </a:lnTo>
                    <a:lnTo>
                      <a:pt x="17453" y="15507"/>
                    </a:lnTo>
                    <a:lnTo>
                      <a:pt x="17600" y="15450"/>
                    </a:lnTo>
                    <a:lnTo>
                      <a:pt x="17758" y="15450"/>
                    </a:lnTo>
                    <a:lnTo>
                      <a:pt x="17905" y="15479"/>
                    </a:lnTo>
                    <a:lnTo>
                      <a:pt x="18064" y="15535"/>
                    </a:lnTo>
                    <a:lnTo>
                      <a:pt x="18233" y="15620"/>
                    </a:lnTo>
                    <a:lnTo>
                      <a:pt x="18380" y="15733"/>
                    </a:lnTo>
                    <a:lnTo>
                      <a:pt x="18561" y="15832"/>
                    </a:lnTo>
                    <a:lnTo>
                      <a:pt x="18707" y="15973"/>
                    </a:lnTo>
                    <a:lnTo>
                      <a:pt x="18866" y="16129"/>
                    </a:lnTo>
                    <a:lnTo>
                      <a:pt x="18990" y="16327"/>
                    </a:lnTo>
                    <a:lnTo>
                      <a:pt x="19125" y="16482"/>
                    </a:lnTo>
                    <a:lnTo>
                      <a:pt x="19295" y="16624"/>
                    </a:lnTo>
                    <a:lnTo>
                      <a:pt x="19464" y="16737"/>
                    </a:lnTo>
                    <a:lnTo>
                      <a:pt x="19668" y="16807"/>
                    </a:lnTo>
                    <a:lnTo>
                      <a:pt x="19860" y="16836"/>
                    </a:lnTo>
                    <a:lnTo>
                      <a:pt x="20052" y="16864"/>
                    </a:lnTo>
                    <a:lnTo>
                      <a:pt x="20266" y="16836"/>
                    </a:lnTo>
                    <a:lnTo>
                      <a:pt x="20470" y="16793"/>
                    </a:lnTo>
                    <a:lnTo>
                      <a:pt x="20662" y="16708"/>
                    </a:lnTo>
                    <a:lnTo>
                      <a:pt x="20854" y="16567"/>
                    </a:lnTo>
                    <a:lnTo>
                      <a:pt x="21035" y="16412"/>
                    </a:lnTo>
                    <a:lnTo>
                      <a:pt x="21182" y="16214"/>
                    </a:lnTo>
                    <a:lnTo>
                      <a:pt x="21340" y="16002"/>
                    </a:lnTo>
                    <a:lnTo>
                      <a:pt x="21441" y="15733"/>
                    </a:lnTo>
                    <a:lnTo>
                      <a:pt x="21532" y="15436"/>
                    </a:lnTo>
                    <a:lnTo>
                      <a:pt x="21600" y="15083"/>
                    </a:lnTo>
                    <a:lnTo>
                      <a:pt x="21600" y="14885"/>
                    </a:lnTo>
                    <a:lnTo>
                      <a:pt x="21600" y="14729"/>
                    </a:lnTo>
                    <a:lnTo>
                      <a:pt x="21600" y="14531"/>
                    </a:lnTo>
                    <a:lnTo>
                      <a:pt x="21577" y="14376"/>
                    </a:lnTo>
                    <a:lnTo>
                      <a:pt x="21532" y="14206"/>
                    </a:lnTo>
                    <a:lnTo>
                      <a:pt x="21487" y="14051"/>
                    </a:lnTo>
                    <a:lnTo>
                      <a:pt x="21419" y="13909"/>
                    </a:lnTo>
                    <a:lnTo>
                      <a:pt x="21351" y="13768"/>
                    </a:lnTo>
                    <a:lnTo>
                      <a:pt x="21204" y="13500"/>
                    </a:lnTo>
                    <a:lnTo>
                      <a:pt x="21035" y="13287"/>
                    </a:lnTo>
                    <a:lnTo>
                      <a:pt x="20809" y="13090"/>
                    </a:lnTo>
                    <a:lnTo>
                      <a:pt x="20594" y="12962"/>
                    </a:lnTo>
                    <a:lnTo>
                      <a:pt x="20357" y="12821"/>
                    </a:lnTo>
                    <a:lnTo>
                      <a:pt x="20120" y="12764"/>
                    </a:lnTo>
                    <a:lnTo>
                      <a:pt x="19882" y="12708"/>
                    </a:lnTo>
                    <a:lnTo>
                      <a:pt x="19645" y="12736"/>
                    </a:lnTo>
                    <a:lnTo>
                      <a:pt x="19430" y="12793"/>
                    </a:lnTo>
                    <a:lnTo>
                      <a:pt x="19227" y="12906"/>
                    </a:lnTo>
                    <a:lnTo>
                      <a:pt x="19148" y="12962"/>
                    </a:lnTo>
                    <a:lnTo>
                      <a:pt x="19058" y="13047"/>
                    </a:lnTo>
                    <a:lnTo>
                      <a:pt x="18990" y="13146"/>
                    </a:lnTo>
                    <a:lnTo>
                      <a:pt x="18911" y="13259"/>
                    </a:lnTo>
                    <a:lnTo>
                      <a:pt x="18775" y="13471"/>
                    </a:lnTo>
                    <a:lnTo>
                      <a:pt x="18628" y="13641"/>
                    </a:lnTo>
                    <a:lnTo>
                      <a:pt x="18470" y="13740"/>
                    </a:lnTo>
                    <a:lnTo>
                      <a:pt x="18301" y="13825"/>
                    </a:lnTo>
                    <a:lnTo>
                      <a:pt x="18143" y="13853"/>
                    </a:lnTo>
                    <a:lnTo>
                      <a:pt x="17973" y="13881"/>
                    </a:lnTo>
                    <a:lnTo>
                      <a:pt x="17804" y="13853"/>
                    </a:lnTo>
                    <a:lnTo>
                      <a:pt x="17646" y="13796"/>
                    </a:lnTo>
                    <a:lnTo>
                      <a:pt x="17499" y="13726"/>
                    </a:lnTo>
                    <a:lnTo>
                      <a:pt x="17341" y="13641"/>
                    </a:lnTo>
                    <a:lnTo>
                      <a:pt x="17216" y="13528"/>
                    </a:lnTo>
                    <a:lnTo>
                      <a:pt x="17103" y="13386"/>
                    </a:lnTo>
                    <a:lnTo>
                      <a:pt x="17024" y="13259"/>
                    </a:lnTo>
                    <a:lnTo>
                      <a:pt x="16934" y="13118"/>
                    </a:lnTo>
                    <a:lnTo>
                      <a:pt x="16889" y="12991"/>
                    </a:lnTo>
                    <a:lnTo>
                      <a:pt x="16889" y="12849"/>
                    </a:lnTo>
                    <a:lnTo>
                      <a:pt x="16889" y="12383"/>
                    </a:lnTo>
                    <a:lnTo>
                      <a:pt x="16889" y="11662"/>
                    </a:lnTo>
                    <a:lnTo>
                      <a:pt x="16889" y="10701"/>
                    </a:lnTo>
                    <a:lnTo>
                      <a:pt x="16889" y="9640"/>
                    </a:lnTo>
                    <a:lnTo>
                      <a:pt x="16889" y="8566"/>
                    </a:lnTo>
                    <a:lnTo>
                      <a:pt x="16889" y="7478"/>
                    </a:lnTo>
                    <a:lnTo>
                      <a:pt x="16889" y="6502"/>
                    </a:lnTo>
                    <a:lnTo>
                      <a:pt x="16889" y="5739"/>
                    </a:lnTo>
                    <a:lnTo>
                      <a:pt x="16674" y="5894"/>
                    </a:lnTo>
                    <a:lnTo>
                      <a:pt x="16414" y="6036"/>
                    </a:lnTo>
                    <a:lnTo>
                      <a:pt x="16154" y="6177"/>
                    </a:lnTo>
                    <a:lnTo>
                      <a:pt x="15849" y="6248"/>
                    </a:lnTo>
                    <a:lnTo>
                      <a:pt x="15544" y="6304"/>
                    </a:lnTo>
                    <a:lnTo>
                      <a:pt x="15217" y="6332"/>
                    </a:lnTo>
                    <a:lnTo>
                      <a:pt x="14866" y="6361"/>
                    </a:lnTo>
                    <a:lnTo>
                      <a:pt x="14550" y="6361"/>
                    </a:lnTo>
                    <a:lnTo>
                      <a:pt x="14200" y="6332"/>
                    </a:lnTo>
                    <a:lnTo>
                      <a:pt x="13850" y="6276"/>
                    </a:lnTo>
                    <a:lnTo>
                      <a:pt x="13522" y="6219"/>
                    </a:lnTo>
                    <a:lnTo>
                      <a:pt x="13206" y="6149"/>
                    </a:lnTo>
                    <a:lnTo>
                      <a:pt x="12901" y="6064"/>
                    </a:lnTo>
                    <a:lnTo>
                      <a:pt x="12618" y="5951"/>
                    </a:lnTo>
                    <a:lnTo>
                      <a:pt x="12358" y="5838"/>
                    </a:lnTo>
                    <a:lnTo>
                      <a:pt x="12121" y="5739"/>
                    </a:lnTo>
                    <a:lnTo>
                      <a:pt x="11941" y="5626"/>
                    </a:lnTo>
                    <a:lnTo>
                      <a:pt x="11794" y="5513"/>
                    </a:lnTo>
                    <a:lnTo>
                      <a:pt x="11658" y="5414"/>
                    </a:lnTo>
                    <a:lnTo>
                      <a:pt x="11556" y="5301"/>
                    </a:lnTo>
                    <a:lnTo>
                      <a:pt x="11466" y="5187"/>
                    </a:lnTo>
                    <a:lnTo>
                      <a:pt x="11398" y="5089"/>
                    </a:lnTo>
                    <a:lnTo>
                      <a:pt x="11376" y="4947"/>
                    </a:lnTo>
                    <a:lnTo>
                      <a:pt x="11353" y="4834"/>
                    </a:lnTo>
                    <a:lnTo>
                      <a:pt x="11353" y="4707"/>
                    </a:lnTo>
                    <a:lnTo>
                      <a:pt x="11376" y="4565"/>
                    </a:lnTo>
                    <a:lnTo>
                      <a:pt x="11443" y="4410"/>
                    </a:lnTo>
                    <a:lnTo>
                      <a:pt x="11511" y="4240"/>
                    </a:lnTo>
                    <a:lnTo>
                      <a:pt x="11703" y="3887"/>
                    </a:lnTo>
                    <a:lnTo>
                      <a:pt x="11986" y="3505"/>
                    </a:lnTo>
                    <a:lnTo>
                      <a:pt x="12144" y="3265"/>
                    </a:lnTo>
                    <a:lnTo>
                      <a:pt x="12246" y="3025"/>
                    </a:lnTo>
                    <a:lnTo>
                      <a:pt x="12336" y="2756"/>
                    </a:lnTo>
                    <a:lnTo>
                      <a:pt x="12404" y="2445"/>
                    </a:lnTo>
                    <a:lnTo>
                      <a:pt x="12438" y="2176"/>
                    </a:lnTo>
                    <a:lnTo>
                      <a:pt x="12438" y="1880"/>
                    </a:lnTo>
                    <a:lnTo>
                      <a:pt x="12404" y="1583"/>
                    </a:lnTo>
                    <a:lnTo>
                      <a:pt x="12336" y="1314"/>
                    </a:lnTo>
                    <a:lnTo>
                      <a:pt x="12246" y="1046"/>
                    </a:lnTo>
                    <a:lnTo>
                      <a:pt x="12099" y="791"/>
                    </a:lnTo>
                    <a:lnTo>
                      <a:pt x="12008" y="692"/>
                    </a:lnTo>
                    <a:lnTo>
                      <a:pt x="11918" y="579"/>
                    </a:lnTo>
                    <a:lnTo>
                      <a:pt x="11816" y="466"/>
                    </a:lnTo>
                    <a:lnTo>
                      <a:pt x="11703" y="381"/>
                    </a:lnTo>
                    <a:lnTo>
                      <a:pt x="11579" y="310"/>
                    </a:lnTo>
                    <a:lnTo>
                      <a:pt x="11443" y="226"/>
                    </a:lnTo>
                    <a:lnTo>
                      <a:pt x="11297" y="169"/>
                    </a:lnTo>
                    <a:lnTo>
                      <a:pt x="11138" y="113"/>
                    </a:lnTo>
                    <a:lnTo>
                      <a:pt x="10969" y="56"/>
                    </a:lnTo>
                    <a:lnTo>
                      <a:pt x="10800" y="28"/>
                    </a:lnTo>
                    <a:lnTo>
                      <a:pt x="10619" y="28"/>
                    </a:lnTo>
                    <a:lnTo>
                      <a:pt x="10404" y="28"/>
                    </a:lnTo>
                    <a:lnTo>
                      <a:pt x="10257" y="28"/>
                    </a:lnTo>
                    <a:lnTo>
                      <a:pt x="10076" y="56"/>
                    </a:lnTo>
                    <a:lnTo>
                      <a:pt x="9952" y="84"/>
                    </a:lnTo>
                    <a:lnTo>
                      <a:pt x="9794" y="141"/>
                    </a:lnTo>
                    <a:lnTo>
                      <a:pt x="9692" y="226"/>
                    </a:lnTo>
                    <a:lnTo>
                      <a:pt x="9557" y="282"/>
                    </a:lnTo>
                    <a:lnTo>
                      <a:pt x="9455" y="381"/>
                    </a:lnTo>
                    <a:lnTo>
                      <a:pt x="9365" y="466"/>
                    </a:lnTo>
                    <a:lnTo>
                      <a:pt x="9274" y="579"/>
                    </a:lnTo>
                    <a:lnTo>
                      <a:pt x="9184" y="692"/>
                    </a:lnTo>
                    <a:lnTo>
                      <a:pt x="9128" y="791"/>
                    </a:lnTo>
                    <a:lnTo>
                      <a:pt x="9060" y="932"/>
                    </a:lnTo>
                    <a:lnTo>
                      <a:pt x="8969" y="1201"/>
                    </a:lnTo>
                    <a:lnTo>
                      <a:pt x="8913" y="1498"/>
                    </a:lnTo>
                    <a:lnTo>
                      <a:pt x="8890" y="1795"/>
                    </a:lnTo>
                    <a:lnTo>
                      <a:pt x="8890" y="2120"/>
                    </a:lnTo>
                    <a:lnTo>
                      <a:pt x="8913" y="2445"/>
                    </a:lnTo>
                    <a:lnTo>
                      <a:pt x="8969" y="2756"/>
                    </a:lnTo>
                    <a:lnTo>
                      <a:pt x="9060" y="3081"/>
                    </a:lnTo>
                    <a:lnTo>
                      <a:pt x="9173" y="3378"/>
                    </a:lnTo>
                    <a:lnTo>
                      <a:pt x="9297" y="3647"/>
                    </a:lnTo>
                    <a:lnTo>
                      <a:pt x="9466" y="3887"/>
                    </a:lnTo>
                    <a:lnTo>
                      <a:pt x="9579" y="4085"/>
                    </a:lnTo>
                    <a:lnTo>
                      <a:pt x="9670" y="4269"/>
                    </a:lnTo>
                    <a:lnTo>
                      <a:pt x="9726" y="4467"/>
                    </a:lnTo>
                    <a:lnTo>
                      <a:pt x="9771" y="4650"/>
                    </a:lnTo>
                    <a:lnTo>
                      <a:pt x="9771" y="4834"/>
                    </a:lnTo>
                    <a:lnTo>
                      <a:pt x="9749" y="5032"/>
                    </a:lnTo>
                    <a:lnTo>
                      <a:pt x="9715" y="5216"/>
                    </a:lnTo>
                    <a:lnTo>
                      <a:pt x="9625" y="5385"/>
                    </a:lnTo>
                    <a:lnTo>
                      <a:pt x="9534" y="5513"/>
                    </a:lnTo>
                    <a:lnTo>
                      <a:pt x="9410" y="5626"/>
                    </a:lnTo>
                    <a:lnTo>
                      <a:pt x="9229" y="5710"/>
                    </a:lnTo>
                    <a:lnTo>
                      <a:pt x="9060" y="5767"/>
                    </a:lnTo>
                    <a:lnTo>
                      <a:pt x="8845" y="5767"/>
                    </a:lnTo>
                    <a:lnTo>
                      <a:pt x="8585" y="5739"/>
                    </a:lnTo>
                    <a:lnTo>
                      <a:pt x="8325" y="5654"/>
                    </a:lnTo>
                    <a:lnTo>
                      <a:pt x="8020" y="5513"/>
                    </a:lnTo>
                    <a:lnTo>
                      <a:pt x="7840" y="5442"/>
                    </a:lnTo>
                    <a:lnTo>
                      <a:pt x="7648" y="5385"/>
                    </a:lnTo>
                    <a:lnTo>
                      <a:pt x="7433" y="5329"/>
                    </a:lnTo>
                    <a:lnTo>
                      <a:pt x="7241" y="5301"/>
                    </a:lnTo>
                    <a:lnTo>
                      <a:pt x="6755" y="5301"/>
                    </a:lnTo>
                    <a:lnTo>
                      <a:pt x="6281" y="5329"/>
                    </a:lnTo>
                    <a:lnTo>
                      <a:pt x="5784" y="5385"/>
                    </a:lnTo>
                    <a:lnTo>
                      <a:pt x="5264" y="5498"/>
                    </a:lnTo>
                    <a:lnTo>
                      <a:pt x="4744" y="5597"/>
                    </a:lnTo>
                    <a:lnTo>
                      <a:pt x="4247" y="5739"/>
                    </a:lnTo>
                    <a:lnTo>
                      <a:pt x="4202" y="5894"/>
                    </a:lnTo>
                    <a:lnTo>
                      <a:pt x="4202" y="6191"/>
                    </a:lnTo>
                    <a:lnTo>
                      <a:pt x="4202" y="6545"/>
                    </a:lnTo>
                    <a:lnTo>
                      <a:pt x="4225" y="6954"/>
                    </a:lnTo>
                    <a:lnTo>
                      <a:pt x="4315" y="7930"/>
                    </a:lnTo>
                    <a:lnTo>
                      <a:pt x="4394" y="9018"/>
                    </a:lnTo>
                    <a:lnTo>
                      <a:pt x="4439" y="9570"/>
                    </a:lnTo>
                    <a:lnTo>
                      <a:pt x="4462" y="10107"/>
                    </a:lnTo>
                    <a:lnTo>
                      <a:pt x="4484" y="10630"/>
                    </a:lnTo>
                    <a:lnTo>
                      <a:pt x="4507" y="11082"/>
                    </a:lnTo>
                    <a:lnTo>
                      <a:pt x="4484" y="11520"/>
                    </a:lnTo>
                    <a:lnTo>
                      <a:pt x="4439" y="11874"/>
                    </a:lnTo>
                    <a:lnTo>
                      <a:pt x="4394" y="12029"/>
                    </a:lnTo>
                    <a:lnTo>
                      <a:pt x="4349" y="12171"/>
                    </a:lnTo>
                    <a:lnTo>
                      <a:pt x="4315" y="12284"/>
                    </a:lnTo>
                    <a:lnTo>
                      <a:pt x="4247" y="1235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549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Puzzle4"/>
              <p:cNvSpPr>
                <a:spLocks noEditPoints="1" noChangeArrowheads="1"/>
              </p:cNvSpPr>
              <p:nvPr/>
            </p:nvSpPr>
            <p:spPr bwMode="gray">
              <a:xfrm>
                <a:off x="2192" y="1719"/>
                <a:ext cx="1072" cy="1763"/>
              </a:xfrm>
              <a:custGeom>
                <a:avLst/>
                <a:gdLst>
                  <a:gd name="T0" fmla="*/ 8307 w 21600"/>
                  <a:gd name="T1" fmla="*/ 11593 h 21600"/>
                  <a:gd name="T2" fmla="*/ 453 w 21600"/>
                  <a:gd name="T3" fmla="*/ 16938 h 21600"/>
                  <a:gd name="T4" fmla="*/ 11500 w 21600"/>
                  <a:gd name="T5" fmla="*/ 21600 h 21600"/>
                  <a:gd name="T6" fmla="*/ 20920 w 21600"/>
                  <a:gd name="T7" fmla="*/ 16751 h 21600"/>
                  <a:gd name="T8" fmla="*/ 13972 w 21600"/>
                  <a:gd name="T9" fmla="*/ 10888 h 21600"/>
                  <a:gd name="T10" fmla="*/ 21033 w 21600"/>
                  <a:gd name="T11" fmla="*/ 4716 h 21600"/>
                  <a:gd name="T12" fmla="*/ 11102 w 21600"/>
                  <a:gd name="T13" fmla="*/ 11 h 21600"/>
                  <a:gd name="T14" fmla="*/ 453 w 21600"/>
                  <a:gd name="T15" fmla="*/ 4716 h 21600"/>
                  <a:gd name="T16" fmla="*/ 2076 w 21600"/>
                  <a:gd name="T17" fmla="*/ 5664 h 21600"/>
                  <a:gd name="T18" fmla="*/ 20203 w 21600"/>
                  <a:gd name="T19" fmla="*/ 1598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3813" y="10590"/>
                    </a:moveTo>
                    <a:lnTo>
                      <a:pt x="3927" y="10513"/>
                    </a:lnTo>
                    <a:lnTo>
                      <a:pt x="4078" y="10425"/>
                    </a:lnTo>
                    <a:lnTo>
                      <a:pt x="4210" y="10359"/>
                    </a:lnTo>
                    <a:lnTo>
                      <a:pt x="4361" y="10315"/>
                    </a:lnTo>
                    <a:lnTo>
                      <a:pt x="4682" y="10237"/>
                    </a:lnTo>
                    <a:lnTo>
                      <a:pt x="5041" y="10193"/>
                    </a:lnTo>
                    <a:lnTo>
                      <a:pt x="5456" y="10171"/>
                    </a:lnTo>
                    <a:lnTo>
                      <a:pt x="5853" y="10193"/>
                    </a:lnTo>
                    <a:lnTo>
                      <a:pt x="6249" y="10260"/>
                    </a:lnTo>
                    <a:lnTo>
                      <a:pt x="6646" y="10337"/>
                    </a:lnTo>
                    <a:lnTo>
                      <a:pt x="7004" y="10469"/>
                    </a:lnTo>
                    <a:lnTo>
                      <a:pt x="7363" y="10612"/>
                    </a:lnTo>
                    <a:lnTo>
                      <a:pt x="7665" y="10788"/>
                    </a:lnTo>
                    <a:lnTo>
                      <a:pt x="7911" y="10998"/>
                    </a:lnTo>
                    <a:lnTo>
                      <a:pt x="8024" y="11097"/>
                    </a:lnTo>
                    <a:lnTo>
                      <a:pt x="8137" y="11207"/>
                    </a:lnTo>
                    <a:lnTo>
                      <a:pt x="8194" y="11340"/>
                    </a:lnTo>
                    <a:lnTo>
                      <a:pt x="8269" y="11461"/>
                    </a:lnTo>
                    <a:lnTo>
                      <a:pt x="8307" y="11593"/>
                    </a:lnTo>
                    <a:lnTo>
                      <a:pt x="8307" y="11714"/>
                    </a:lnTo>
                    <a:lnTo>
                      <a:pt x="8307" y="11868"/>
                    </a:lnTo>
                    <a:lnTo>
                      <a:pt x="8307" y="12012"/>
                    </a:lnTo>
                    <a:lnTo>
                      <a:pt x="8194" y="12265"/>
                    </a:lnTo>
                    <a:lnTo>
                      <a:pt x="8062" y="12519"/>
                    </a:lnTo>
                    <a:lnTo>
                      <a:pt x="7873" y="12706"/>
                    </a:lnTo>
                    <a:lnTo>
                      <a:pt x="7627" y="12904"/>
                    </a:lnTo>
                    <a:lnTo>
                      <a:pt x="7363" y="13048"/>
                    </a:lnTo>
                    <a:lnTo>
                      <a:pt x="7080" y="13180"/>
                    </a:lnTo>
                    <a:lnTo>
                      <a:pt x="6759" y="13257"/>
                    </a:lnTo>
                    <a:lnTo>
                      <a:pt x="6419" y="13345"/>
                    </a:lnTo>
                    <a:lnTo>
                      <a:pt x="6098" y="13389"/>
                    </a:lnTo>
                    <a:lnTo>
                      <a:pt x="5739" y="13389"/>
                    </a:lnTo>
                    <a:lnTo>
                      <a:pt x="5418" y="13389"/>
                    </a:lnTo>
                    <a:lnTo>
                      <a:pt x="5079" y="13345"/>
                    </a:lnTo>
                    <a:lnTo>
                      <a:pt x="4758" y="13301"/>
                    </a:lnTo>
                    <a:lnTo>
                      <a:pt x="4474" y="13213"/>
                    </a:lnTo>
                    <a:lnTo>
                      <a:pt x="4172" y="13114"/>
                    </a:lnTo>
                    <a:lnTo>
                      <a:pt x="3965" y="12982"/>
                    </a:lnTo>
                    <a:lnTo>
                      <a:pt x="3738" y="12838"/>
                    </a:lnTo>
                    <a:lnTo>
                      <a:pt x="3493" y="12706"/>
                    </a:lnTo>
                    <a:lnTo>
                      <a:pt x="3228" y="12607"/>
                    </a:lnTo>
                    <a:lnTo>
                      <a:pt x="2945" y="12519"/>
                    </a:lnTo>
                    <a:lnTo>
                      <a:pt x="2700" y="12431"/>
                    </a:lnTo>
                    <a:lnTo>
                      <a:pt x="2397" y="12375"/>
                    </a:lnTo>
                    <a:lnTo>
                      <a:pt x="2152" y="12331"/>
                    </a:lnTo>
                    <a:lnTo>
                      <a:pt x="1888" y="12309"/>
                    </a:lnTo>
                    <a:lnTo>
                      <a:pt x="1642" y="12309"/>
                    </a:lnTo>
                    <a:lnTo>
                      <a:pt x="1397" y="12331"/>
                    </a:lnTo>
                    <a:lnTo>
                      <a:pt x="1170" y="12397"/>
                    </a:lnTo>
                    <a:lnTo>
                      <a:pt x="962" y="12453"/>
                    </a:lnTo>
                    <a:lnTo>
                      <a:pt x="774" y="12563"/>
                    </a:lnTo>
                    <a:lnTo>
                      <a:pt x="623" y="12684"/>
                    </a:lnTo>
                    <a:lnTo>
                      <a:pt x="528" y="12838"/>
                    </a:lnTo>
                    <a:lnTo>
                      <a:pt x="453" y="13026"/>
                    </a:lnTo>
                    <a:lnTo>
                      <a:pt x="339" y="13477"/>
                    </a:lnTo>
                    <a:lnTo>
                      <a:pt x="226" y="13984"/>
                    </a:lnTo>
                    <a:lnTo>
                      <a:pt x="151" y="14535"/>
                    </a:lnTo>
                    <a:lnTo>
                      <a:pt x="113" y="15075"/>
                    </a:lnTo>
                    <a:lnTo>
                      <a:pt x="113" y="15626"/>
                    </a:lnTo>
                    <a:lnTo>
                      <a:pt x="151" y="16133"/>
                    </a:lnTo>
                    <a:lnTo>
                      <a:pt x="188" y="16376"/>
                    </a:lnTo>
                    <a:lnTo>
                      <a:pt x="264" y="16585"/>
                    </a:lnTo>
                    <a:lnTo>
                      <a:pt x="339" y="16773"/>
                    </a:lnTo>
                    <a:lnTo>
                      <a:pt x="453" y="16938"/>
                    </a:lnTo>
                    <a:lnTo>
                      <a:pt x="1095" y="16883"/>
                    </a:lnTo>
                    <a:lnTo>
                      <a:pt x="1963" y="16795"/>
                    </a:lnTo>
                    <a:lnTo>
                      <a:pt x="2945" y="16751"/>
                    </a:lnTo>
                    <a:lnTo>
                      <a:pt x="3965" y="16706"/>
                    </a:lnTo>
                    <a:lnTo>
                      <a:pt x="5022" y="16684"/>
                    </a:lnTo>
                    <a:lnTo>
                      <a:pt x="5947" y="16684"/>
                    </a:lnTo>
                    <a:lnTo>
                      <a:pt x="6759" y="16706"/>
                    </a:lnTo>
                    <a:lnTo>
                      <a:pt x="7363" y="16751"/>
                    </a:lnTo>
                    <a:lnTo>
                      <a:pt x="7948" y="16839"/>
                    </a:lnTo>
                    <a:lnTo>
                      <a:pt x="8458" y="16916"/>
                    </a:lnTo>
                    <a:lnTo>
                      <a:pt x="8893" y="17026"/>
                    </a:lnTo>
                    <a:lnTo>
                      <a:pt x="9289" y="17158"/>
                    </a:lnTo>
                    <a:lnTo>
                      <a:pt x="9572" y="17280"/>
                    </a:lnTo>
                    <a:lnTo>
                      <a:pt x="9799" y="17412"/>
                    </a:lnTo>
                    <a:lnTo>
                      <a:pt x="9969" y="17555"/>
                    </a:lnTo>
                    <a:lnTo>
                      <a:pt x="10120" y="17687"/>
                    </a:lnTo>
                    <a:lnTo>
                      <a:pt x="10158" y="17831"/>
                    </a:lnTo>
                    <a:lnTo>
                      <a:pt x="10195" y="17974"/>
                    </a:lnTo>
                    <a:lnTo>
                      <a:pt x="10158" y="18128"/>
                    </a:lnTo>
                    <a:lnTo>
                      <a:pt x="10082" y="18271"/>
                    </a:lnTo>
                    <a:lnTo>
                      <a:pt x="9969" y="18426"/>
                    </a:lnTo>
                    <a:lnTo>
                      <a:pt x="9837" y="18569"/>
                    </a:lnTo>
                    <a:lnTo>
                      <a:pt x="9648" y="18701"/>
                    </a:lnTo>
                    <a:lnTo>
                      <a:pt x="9440" y="18822"/>
                    </a:lnTo>
                    <a:lnTo>
                      <a:pt x="9213" y="18999"/>
                    </a:lnTo>
                    <a:lnTo>
                      <a:pt x="9044" y="19186"/>
                    </a:lnTo>
                    <a:lnTo>
                      <a:pt x="8893" y="19395"/>
                    </a:lnTo>
                    <a:lnTo>
                      <a:pt x="8817" y="19627"/>
                    </a:lnTo>
                    <a:lnTo>
                      <a:pt x="8779" y="19858"/>
                    </a:lnTo>
                    <a:lnTo>
                      <a:pt x="8779" y="20112"/>
                    </a:lnTo>
                    <a:lnTo>
                      <a:pt x="8855" y="20354"/>
                    </a:lnTo>
                    <a:lnTo>
                      <a:pt x="8968" y="20586"/>
                    </a:lnTo>
                    <a:lnTo>
                      <a:pt x="9138" y="20817"/>
                    </a:lnTo>
                    <a:lnTo>
                      <a:pt x="9365" y="21026"/>
                    </a:lnTo>
                    <a:lnTo>
                      <a:pt x="9610" y="21192"/>
                    </a:lnTo>
                    <a:lnTo>
                      <a:pt x="9950" y="21368"/>
                    </a:lnTo>
                    <a:lnTo>
                      <a:pt x="10120" y="21445"/>
                    </a:lnTo>
                    <a:lnTo>
                      <a:pt x="10346" y="21511"/>
                    </a:lnTo>
                    <a:lnTo>
                      <a:pt x="10516" y="21555"/>
                    </a:lnTo>
                    <a:lnTo>
                      <a:pt x="10743" y="21600"/>
                    </a:lnTo>
                    <a:lnTo>
                      <a:pt x="10988" y="21644"/>
                    </a:lnTo>
                    <a:lnTo>
                      <a:pt x="11215" y="21666"/>
                    </a:lnTo>
                    <a:lnTo>
                      <a:pt x="11498" y="21666"/>
                    </a:lnTo>
                    <a:lnTo>
                      <a:pt x="11762" y="21666"/>
                    </a:lnTo>
                    <a:lnTo>
                      <a:pt x="12253" y="21644"/>
                    </a:lnTo>
                    <a:lnTo>
                      <a:pt x="12763" y="21577"/>
                    </a:lnTo>
                    <a:lnTo>
                      <a:pt x="13197" y="21467"/>
                    </a:lnTo>
                    <a:lnTo>
                      <a:pt x="13556" y="21346"/>
                    </a:lnTo>
                    <a:lnTo>
                      <a:pt x="13896" y="21192"/>
                    </a:lnTo>
                    <a:lnTo>
                      <a:pt x="14179" y="21026"/>
                    </a:lnTo>
                    <a:lnTo>
                      <a:pt x="14444" y="20839"/>
                    </a:lnTo>
                    <a:lnTo>
                      <a:pt x="14576" y="20641"/>
                    </a:lnTo>
                    <a:lnTo>
                      <a:pt x="14727" y="20431"/>
                    </a:lnTo>
                    <a:lnTo>
                      <a:pt x="14765" y="20200"/>
                    </a:lnTo>
                    <a:lnTo>
                      <a:pt x="14802" y="19991"/>
                    </a:lnTo>
                    <a:lnTo>
                      <a:pt x="14727" y="19759"/>
                    </a:lnTo>
                    <a:lnTo>
                      <a:pt x="14613" y="19550"/>
                    </a:lnTo>
                    <a:lnTo>
                      <a:pt x="14444" y="19307"/>
                    </a:lnTo>
                    <a:lnTo>
                      <a:pt x="14217" y="19098"/>
                    </a:lnTo>
                    <a:lnTo>
                      <a:pt x="13934" y="18911"/>
                    </a:lnTo>
                    <a:lnTo>
                      <a:pt x="13669" y="18745"/>
                    </a:lnTo>
                    <a:lnTo>
                      <a:pt x="13462" y="18547"/>
                    </a:lnTo>
                    <a:lnTo>
                      <a:pt x="13311" y="18337"/>
                    </a:lnTo>
                    <a:lnTo>
                      <a:pt x="13197" y="18150"/>
                    </a:lnTo>
                    <a:lnTo>
                      <a:pt x="13122" y="17941"/>
                    </a:lnTo>
                    <a:lnTo>
                      <a:pt x="13122" y="17720"/>
                    </a:lnTo>
                    <a:lnTo>
                      <a:pt x="13122" y="17533"/>
                    </a:lnTo>
                    <a:lnTo>
                      <a:pt x="13197" y="17346"/>
                    </a:lnTo>
                    <a:lnTo>
                      <a:pt x="13273" y="17158"/>
                    </a:lnTo>
                    <a:lnTo>
                      <a:pt x="13386" y="16982"/>
                    </a:lnTo>
                    <a:lnTo>
                      <a:pt x="13537" y="16839"/>
                    </a:lnTo>
                    <a:lnTo>
                      <a:pt x="13707" y="16706"/>
                    </a:lnTo>
                    <a:lnTo>
                      <a:pt x="13896" y="16607"/>
                    </a:lnTo>
                    <a:lnTo>
                      <a:pt x="14104" y="16519"/>
                    </a:lnTo>
                    <a:lnTo>
                      <a:pt x="14330" y="16453"/>
                    </a:lnTo>
                    <a:lnTo>
                      <a:pt x="14538" y="16431"/>
                    </a:lnTo>
                    <a:lnTo>
                      <a:pt x="14897" y="16453"/>
                    </a:lnTo>
                    <a:lnTo>
                      <a:pt x="15406" y="16497"/>
                    </a:lnTo>
                    <a:lnTo>
                      <a:pt x="16105" y="16541"/>
                    </a:lnTo>
                    <a:lnTo>
                      <a:pt x="16898" y="16607"/>
                    </a:lnTo>
                    <a:lnTo>
                      <a:pt x="17804" y="16651"/>
                    </a:lnTo>
                    <a:lnTo>
                      <a:pt x="18786" y="16684"/>
                    </a:lnTo>
                    <a:lnTo>
                      <a:pt x="19844" y="16728"/>
                    </a:lnTo>
                    <a:lnTo>
                      <a:pt x="20920" y="16751"/>
                    </a:lnTo>
                    <a:lnTo>
                      <a:pt x="21109" y="16497"/>
                    </a:lnTo>
                    <a:lnTo>
                      <a:pt x="21241" y="16222"/>
                    </a:lnTo>
                    <a:lnTo>
                      <a:pt x="21392" y="15946"/>
                    </a:lnTo>
                    <a:lnTo>
                      <a:pt x="21467" y="15648"/>
                    </a:lnTo>
                    <a:lnTo>
                      <a:pt x="21543" y="15351"/>
                    </a:lnTo>
                    <a:lnTo>
                      <a:pt x="21618" y="15042"/>
                    </a:lnTo>
                    <a:lnTo>
                      <a:pt x="21618" y="14745"/>
                    </a:lnTo>
                    <a:lnTo>
                      <a:pt x="21618" y="14447"/>
                    </a:lnTo>
                    <a:lnTo>
                      <a:pt x="21618" y="14150"/>
                    </a:lnTo>
                    <a:lnTo>
                      <a:pt x="21581" y="13852"/>
                    </a:lnTo>
                    <a:lnTo>
                      <a:pt x="21505" y="13577"/>
                    </a:lnTo>
                    <a:lnTo>
                      <a:pt x="21430" y="13301"/>
                    </a:lnTo>
                    <a:lnTo>
                      <a:pt x="21354" y="13048"/>
                    </a:lnTo>
                    <a:lnTo>
                      <a:pt x="21241" y="12816"/>
                    </a:lnTo>
                    <a:lnTo>
                      <a:pt x="21146" y="12607"/>
                    </a:lnTo>
                    <a:lnTo>
                      <a:pt x="21033" y="12431"/>
                    </a:lnTo>
                    <a:lnTo>
                      <a:pt x="20920" y="12265"/>
                    </a:lnTo>
                    <a:lnTo>
                      <a:pt x="20769" y="12144"/>
                    </a:lnTo>
                    <a:lnTo>
                      <a:pt x="20637" y="12034"/>
                    </a:lnTo>
                    <a:lnTo>
                      <a:pt x="20486" y="11946"/>
                    </a:lnTo>
                    <a:lnTo>
                      <a:pt x="20297" y="11891"/>
                    </a:lnTo>
                    <a:lnTo>
                      <a:pt x="20165" y="11846"/>
                    </a:lnTo>
                    <a:lnTo>
                      <a:pt x="19976" y="11824"/>
                    </a:lnTo>
                    <a:lnTo>
                      <a:pt x="19806" y="11802"/>
                    </a:lnTo>
                    <a:lnTo>
                      <a:pt x="19390" y="11824"/>
                    </a:lnTo>
                    <a:lnTo>
                      <a:pt x="18956" y="11891"/>
                    </a:lnTo>
                    <a:lnTo>
                      <a:pt x="18503" y="11968"/>
                    </a:lnTo>
                    <a:lnTo>
                      <a:pt x="17993" y="12078"/>
                    </a:lnTo>
                    <a:lnTo>
                      <a:pt x="17653" y="12144"/>
                    </a:lnTo>
                    <a:lnTo>
                      <a:pt x="17332" y="12199"/>
                    </a:lnTo>
                    <a:lnTo>
                      <a:pt x="17049" y="12221"/>
                    </a:lnTo>
                    <a:lnTo>
                      <a:pt x="16747" y="12243"/>
                    </a:lnTo>
                    <a:lnTo>
                      <a:pt x="16464" y="12243"/>
                    </a:lnTo>
                    <a:lnTo>
                      <a:pt x="16218" y="12243"/>
                    </a:lnTo>
                    <a:lnTo>
                      <a:pt x="15992" y="12221"/>
                    </a:lnTo>
                    <a:lnTo>
                      <a:pt x="15746" y="12199"/>
                    </a:lnTo>
                    <a:lnTo>
                      <a:pt x="15520" y="12155"/>
                    </a:lnTo>
                    <a:lnTo>
                      <a:pt x="15350" y="12122"/>
                    </a:lnTo>
                    <a:lnTo>
                      <a:pt x="15161" y="12056"/>
                    </a:lnTo>
                    <a:lnTo>
                      <a:pt x="14972" y="11990"/>
                    </a:lnTo>
                    <a:lnTo>
                      <a:pt x="14689" y="11846"/>
                    </a:lnTo>
                    <a:lnTo>
                      <a:pt x="14444" y="11670"/>
                    </a:lnTo>
                    <a:lnTo>
                      <a:pt x="14255" y="11483"/>
                    </a:lnTo>
                    <a:lnTo>
                      <a:pt x="14104" y="11295"/>
                    </a:lnTo>
                    <a:lnTo>
                      <a:pt x="14028" y="11086"/>
                    </a:lnTo>
                    <a:lnTo>
                      <a:pt x="13972" y="10888"/>
                    </a:lnTo>
                    <a:lnTo>
                      <a:pt x="13972" y="10700"/>
                    </a:lnTo>
                    <a:lnTo>
                      <a:pt x="14009" y="10513"/>
                    </a:lnTo>
                    <a:lnTo>
                      <a:pt x="14066" y="10359"/>
                    </a:lnTo>
                    <a:lnTo>
                      <a:pt x="14179" y="10215"/>
                    </a:lnTo>
                    <a:lnTo>
                      <a:pt x="14406" y="10006"/>
                    </a:lnTo>
                    <a:lnTo>
                      <a:pt x="14651" y="9830"/>
                    </a:lnTo>
                    <a:lnTo>
                      <a:pt x="14878" y="9686"/>
                    </a:lnTo>
                    <a:lnTo>
                      <a:pt x="15123" y="9554"/>
                    </a:lnTo>
                    <a:lnTo>
                      <a:pt x="15350" y="9477"/>
                    </a:lnTo>
                    <a:lnTo>
                      <a:pt x="15558" y="9411"/>
                    </a:lnTo>
                    <a:lnTo>
                      <a:pt x="15803" y="9345"/>
                    </a:lnTo>
                    <a:lnTo>
                      <a:pt x="16030" y="9323"/>
                    </a:lnTo>
                    <a:lnTo>
                      <a:pt x="16256" y="9301"/>
                    </a:lnTo>
                    <a:lnTo>
                      <a:pt x="16464" y="9323"/>
                    </a:lnTo>
                    <a:lnTo>
                      <a:pt x="16690" y="9345"/>
                    </a:lnTo>
                    <a:lnTo>
                      <a:pt x="16898" y="9367"/>
                    </a:lnTo>
                    <a:lnTo>
                      <a:pt x="17332" y="9477"/>
                    </a:lnTo>
                    <a:lnTo>
                      <a:pt x="17767" y="9598"/>
                    </a:lnTo>
                    <a:lnTo>
                      <a:pt x="18163" y="9731"/>
                    </a:lnTo>
                    <a:lnTo>
                      <a:pt x="18597" y="9874"/>
                    </a:lnTo>
                    <a:lnTo>
                      <a:pt x="18994" y="10006"/>
                    </a:lnTo>
                    <a:lnTo>
                      <a:pt x="19428" y="10083"/>
                    </a:lnTo>
                    <a:lnTo>
                      <a:pt x="19617" y="10127"/>
                    </a:lnTo>
                    <a:lnTo>
                      <a:pt x="19844" y="10149"/>
                    </a:lnTo>
                    <a:lnTo>
                      <a:pt x="20013" y="10149"/>
                    </a:lnTo>
                    <a:lnTo>
                      <a:pt x="20240" y="10127"/>
                    </a:lnTo>
                    <a:lnTo>
                      <a:pt x="20410" y="10105"/>
                    </a:lnTo>
                    <a:lnTo>
                      <a:pt x="20637" y="10061"/>
                    </a:lnTo>
                    <a:lnTo>
                      <a:pt x="20844" y="9984"/>
                    </a:lnTo>
                    <a:lnTo>
                      <a:pt x="21033" y="9896"/>
                    </a:lnTo>
                    <a:lnTo>
                      <a:pt x="21146" y="9830"/>
                    </a:lnTo>
                    <a:lnTo>
                      <a:pt x="21203" y="9753"/>
                    </a:lnTo>
                    <a:lnTo>
                      <a:pt x="21279" y="9642"/>
                    </a:lnTo>
                    <a:lnTo>
                      <a:pt x="21354" y="9521"/>
                    </a:lnTo>
                    <a:lnTo>
                      <a:pt x="21430" y="9246"/>
                    </a:lnTo>
                    <a:lnTo>
                      <a:pt x="21430" y="8904"/>
                    </a:lnTo>
                    <a:lnTo>
                      <a:pt x="21430" y="8540"/>
                    </a:lnTo>
                    <a:lnTo>
                      <a:pt x="21392" y="8144"/>
                    </a:lnTo>
                    <a:lnTo>
                      <a:pt x="21354" y="7714"/>
                    </a:lnTo>
                    <a:lnTo>
                      <a:pt x="21279" y="7295"/>
                    </a:lnTo>
                    <a:lnTo>
                      <a:pt x="21146" y="6446"/>
                    </a:lnTo>
                    <a:lnTo>
                      <a:pt x="20995" y="5686"/>
                    </a:lnTo>
                    <a:lnTo>
                      <a:pt x="20958" y="5366"/>
                    </a:lnTo>
                    <a:lnTo>
                      <a:pt x="20958" y="5091"/>
                    </a:lnTo>
                    <a:lnTo>
                      <a:pt x="20958" y="4860"/>
                    </a:lnTo>
                    <a:lnTo>
                      <a:pt x="21033" y="4716"/>
                    </a:lnTo>
                    <a:lnTo>
                      <a:pt x="20637" y="4860"/>
                    </a:lnTo>
                    <a:lnTo>
                      <a:pt x="20127" y="4992"/>
                    </a:lnTo>
                    <a:lnTo>
                      <a:pt x="19617" y="5069"/>
                    </a:lnTo>
                    <a:lnTo>
                      <a:pt x="19032" y="5157"/>
                    </a:lnTo>
                    <a:lnTo>
                      <a:pt x="18465" y="5201"/>
                    </a:lnTo>
                    <a:lnTo>
                      <a:pt x="17842" y="5245"/>
                    </a:lnTo>
                    <a:lnTo>
                      <a:pt x="17219" y="5267"/>
                    </a:lnTo>
                    <a:lnTo>
                      <a:pt x="16615" y="5267"/>
                    </a:lnTo>
                    <a:lnTo>
                      <a:pt x="15992" y="5245"/>
                    </a:lnTo>
                    <a:lnTo>
                      <a:pt x="15369" y="5201"/>
                    </a:lnTo>
                    <a:lnTo>
                      <a:pt x="14840" y="5157"/>
                    </a:lnTo>
                    <a:lnTo>
                      <a:pt x="14293" y="5091"/>
                    </a:lnTo>
                    <a:lnTo>
                      <a:pt x="13783" y="5014"/>
                    </a:lnTo>
                    <a:lnTo>
                      <a:pt x="13386" y="4926"/>
                    </a:lnTo>
                    <a:lnTo>
                      <a:pt x="13027" y="4815"/>
                    </a:lnTo>
                    <a:lnTo>
                      <a:pt x="12725" y="4716"/>
                    </a:lnTo>
                    <a:lnTo>
                      <a:pt x="12480" y="4606"/>
                    </a:lnTo>
                    <a:lnTo>
                      <a:pt x="12291" y="4496"/>
                    </a:lnTo>
                    <a:lnTo>
                      <a:pt x="12197" y="4397"/>
                    </a:lnTo>
                    <a:lnTo>
                      <a:pt x="12083" y="4286"/>
                    </a:lnTo>
                    <a:lnTo>
                      <a:pt x="12046" y="4187"/>
                    </a:lnTo>
                    <a:lnTo>
                      <a:pt x="12008" y="4077"/>
                    </a:lnTo>
                    <a:lnTo>
                      <a:pt x="12046" y="3967"/>
                    </a:lnTo>
                    <a:lnTo>
                      <a:pt x="12121" y="3868"/>
                    </a:lnTo>
                    <a:lnTo>
                      <a:pt x="12197" y="3735"/>
                    </a:lnTo>
                    <a:lnTo>
                      <a:pt x="12291" y="3614"/>
                    </a:lnTo>
                    <a:lnTo>
                      <a:pt x="12442" y="3482"/>
                    </a:lnTo>
                    <a:lnTo>
                      <a:pt x="12631" y="3361"/>
                    </a:lnTo>
                    <a:lnTo>
                      <a:pt x="13065" y="3085"/>
                    </a:lnTo>
                    <a:lnTo>
                      <a:pt x="13537" y="2766"/>
                    </a:lnTo>
                    <a:lnTo>
                      <a:pt x="13783" y="2578"/>
                    </a:lnTo>
                    <a:lnTo>
                      <a:pt x="13934" y="2380"/>
                    </a:lnTo>
                    <a:lnTo>
                      <a:pt x="14028" y="2171"/>
                    </a:lnTo>
                    <a:lnTo>
                      <a:pt x="14104" y="1961"/>
                    </a:lnTo>
                    <a:lnTo>
                      <a:pt x="14104" y="1730"/>
                    </a:lnTo>
                    <a:lnTo>
                      <a:pt x="14066" y="1498"/>
                    </a:lnTo>
                    <a:lnTo>
                      <a:pt x="13972" y="1267"/>
                    </a:lnTo>
                    <a:lnTo>
                      <a:pt x="13820" y="1057"/>
                    </a:lnTo>
                    <a:lnTo>
                      <a:pt x="13594" y="837"/>
                    </a:lnTo>
                    <a:lnTo>
                      <a:pt x="13386" y="628"/>
                    </a:lnTo>
                    <a:lnTo>
                      <a:pt x="13103" y="462"/>
                    </a:lnTo>
                    <a:lnTo>
                      <a:pt x="12763" y="308"/>
                    </a:lnTo>
                    <a:lnTo>
                      <a:pt x="12404" y="187"/>
                    </a:lnTo>
                    <a:lnTo>
                      <a:pt x="12008" y="77"/>
                    </a:lnTo>
                    <a:lnTo>
                      <a:pt x="11574" y="33"/>
                    </a:lnTo>
                    <a:lnTo>
                      <a:pt x="11102" y="11"/>
                    </a:lnTo>
                    <a:lnTo>
                      <a:pt x="10667" y="11"/>
                    </a:lnTo>
                    <a:lnTo>
                      <a:pt x="10233" y="77"/>
                    </a:lnTo>
                    <a:lnTo>
                      <a:pt x="9837" y="187"/>
                    </a:lnTo>
                    <a:lnTo>
                      <a:pt x="9440" y="286"/>
                    </a:lnTo>
                    <a:lnTo>
                      <a:pt x="9062" y="462"/>
                    </a:lnTo>
                    <a:lnTo>
                      <a:pt x="8741" y="628"/>
                    </a:lnTo>
                    <a:lnTo>
                      <a:pt x="8458" y="815"/>
                    </a:lnTo>
                    <a:lnTo>
                      <a:pt x="8232" y="1035"/>
                    </a:lnTo>
                    <a:lnTo>
                      <a:pt x="8062" y="1245"/>
                    </a:lnTo>
                    <a:lnTo>
                      <a:pt x="7911" y="1476"/>
                    </a:lnTo>
                    <a:lnTo>
                      <a:pt x="7835" y="1708"/>
                    </a:lnTo>
                    <a:lnTo>
                      <a:pt x="7797" y="1961"/>
                    </a:lnTo>
                    <a:lnTo>
                      <a:pt x="7835" y="2193"/>
                    </a:lnTo>
                    <a:lnTo>
                      <a:pt x="7948" y="2402"/>
                    </a:lnTo>
                    <a:lnTo>
                      <a:pt x="8062" y="2534"/>
                    </a:lnTo>
                    <a:lnTo>
                      <a:pt x="8175" y="2644"/>
                    </a:lnTo>
                    <a:lnTo>
                      <a:pt x="8269" y="2744"/>
                    </a:lnTo>
                    <a:lnTo>
                      <a:pt x="8420" y="2832"/>
                    </a:lnTo>
                    <a:lnTo>
                      <a:pt x="8704" y="3019"/>
                    </a:lnTo>
                    <a:lnTo>
                      <a:pt x="8968" y="3206"/>
                    </a:lnTo>
                    <a:lnTo>
                      <a:pt x="9138" y="3405"/>
                    </a:lnTo>
                    <a:lnTo>
                      <a:pt x="9327" y="3570"/>
                    </a:lnTo>
                    <a:lnTo>
                      <a:pt x="9440" y="3735"/>
                    </a:lnTo>
                    <a:lnTo>
                      <a:pt x="9516" y="3890"/>
                    </a:lnTo>
                    <a:lnTo>
                      <a:pt x="9534" y="4033"/>
                    </a:lnTo>
                    <a:lnTo>
                      <a:pt x="9534" y="4165"/>
                    </a:lnTo>
                    <a:lnTo>
                      <a:pt x="9516" y="4286"/>
                    </a:lnTo>
                    <a:lnTo>
                      <a:pt x="9440" y="4397"/>
                    </a:lnTo>
                    <a:lnTo>
                      <a:pt x="9327" y="4496"/>
                    </a:lnTo>
                    <a:lnTo>
                      <a:pt x="9176" y="4562"/>
                    </a:lnTo>
                    <a:lnTo>
                      <a:pt x="9006" y="4628"/>
                    </a:lnTo>
                    <a:lnTo>
                      <a:pt x="8779" y="4694"/>
                    </a:lnTo>
                    <a:lnTo>
                      <a:pt x="8534" y="4716"/>
                    </a:lnTo>
                    <a:lnTo>
                      <a:pt x="8232" y="4716"/>
                    </a:lnTo>
                    <a:lnTo>
                      <a:pt x="7118" y="4738"/>
                    </a:lnTo>
                    <a:lnTo>
                      <a:pt x="5947" y="4771"/>
                    </a:lnTo>
                    <a:lnTo>
                      <a:pt x="4795" y="4815"/>
                    </a:lnTo>
                    <a:lnTo>
                      <a:pt x="3681" y="4860"/>
                    </a:lnTo>
                    <a:lnTo>
                      <a:pt x="2662" y="4882"/>
                    </a:lnTo>
                    <a:lnTo>
                      <a:pt x="1755" y="4882"/>
                    </a:lnTo>
                    <a:lnTo>
                      <a:pt x="1359" y="4860"/>
                    </a:lnTo>
                    <a:lnTo>
                      <a:pt x="981" y="4837"/>
                    </a:lnTo>
                    <a:lnTo>
                      <a:pt x="698" y="4771"/>
                    </a:lnTo>
                    <a:lnTo>
                      <a:pt x="453" y="4716"/>
                    </a:lnTo>
                    <a:lnTo>
                      <a:pt x="453" y="5322"/>
                    </a:lnTo>
                    <a:lnTo>
                      <a:pt x="453" y="6083"/>
                    </a:lnTo>
                    <a:lnTo>
                      <a:pt x="453" y="6909"/>
                    </a:lnTo>
                    <a:lnTo>
                      <a:pt x="453" y="7780"/>
                    </a:lnTo>
                    <a:lnTo>
                      <a:pt x="453" y="8606"/>
                    </a:lnTo>
                    <a:lnTo>
                      <a:pt x="453" y="9345"/>
                    </a:lnTo>
                    <a:lnTo>
                      <a:pt x="453" y="9918"/>
                    </a:lnTo>
                    <a:lnTo>
                      <a:pt x="453" y="10282"/>
                    </a:lnTo>
                    <a:lnTo>
                      <a:pt x="490" y="10381"/>
                    </a:lnTo>
                    <a:lnTo>
                      <a:pt x="547" y="10491"/>
                    </a:lnTo>
                    <a:lnTo>
                      <a:pt x="660" y="10590"/>
                    </a:lnTo>
                    <a:lnTo>
                      <a:pt x="811" y="10700"/>
                    </a:lnTo>
                    <a:lnTo>
                      <a:pt x="981" y="10811"/>
                    </a:lnTo>
                    <a:lnTo>
                      <a:pt x="1208" y="10888"/>
                    </a:lnTo>
                    <a:lnTo>
                      <a:pt x="1453" y="10954"/>
                    </a:lnTo>
                    <a:lnTo>
                      <a:pt x="1718" y="11020"/>
                    </a:lnTo>
                    <a:lnTo>
                      <a:pt x="1963" y="11064"/>
                    </a:lnTo>
                    <a:lnTo>
                      <a:pt x="2265" y="11086"/>
                    </a:lnTo>
                    <a:lnTo>
                      <a:pt x="2548" y="11064"/>
                    </a:lnTo>
                    <a:lnTo>
                      <a:pt x="2794" y="11042"/>
                    </a:lnTo>
                    <a:lnTo>
                      <a:pt x="3096" y="10976"/>
                    </a:lnTo>
                    <a:lnTo>
                      <a:pt x="3341" y="10888"/>
                    </a:lnTo>
                    <a:lnTo>
                      <a:pt x="3606" y="10766"/>
                    </a:lnTo>
                    <a:lnTo>
                      <a:pt x="3813" y="1059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1373"/>
                      <a:invGamma/>
                    </a:schemeClr>
                  </a:gs>
                </a:gsLst>
                <a:lin ang="189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Puzzle1"/>
              <p:cNvSpPr>
                <a:spLocks noEditPoints="1" noChangeArrowheads="1"/>
              </p:cNvSpPr>
              <p:nvPr/>
            </p:nvSpPr>
            <p:spPr bwMode="gray">
              <a:xfrm>
                <a:off x="1824" y="1091"/>
                <a:ext cx="1800" cy="1051"/>
              </a:xfrm>
              <a:custGeom>
                <a:avLst/>
                <a:gdLst>
                  <a:gd name="T0" fmla="*/ 16740 w 21600"/>
                  <a:gd name="T1" fmla="*/ 21078 h 21600"/>
                  <a:gd name="T2" fmla="*/ 16976 w 21600"/>
                  <a:gd name="T3" fmla="*/ 521 h 21600"/>
                  <a:gd name="T4" fmla="*/ 4725 w 21600"/>
                  <a:gd name="T5" fmla="*/ 856 h 21600"/>
                  <a:gd name="T6" fmla="*/ 5040 w 21600"/>
                  <a:gd name="T7" fmla="*/ 21004 h 21600"/>
                  <a:gd name="T8" fmla="*/ 10811 w 21600"/>
                  <a:gd name="T9" fmla="*/ 12885 h 21600"/>
                  <a:gd name="T10" fmla="*/ 10845 w 21600"/>
                  <a:gd name="T11" fmla="*/ 8714 h 21600"/>
                  <a:gd name="T12" fmla="*/ 21600 w 21600"/>
                  <a:gd name="T13" fmla="*/ 10000 h 21600"/>
                  <a:gd name="T14" fmla="*/ 56 w 21600"/>
                  <a:gd name="T15" fmla="*/ 10000 h 21600"/>
                  <a:gd name="T16" fmla="*/ 6086 w 21600"/>
                  <a:gd name="T17" fmla="*/ 2569 h 21600"/>
                  <a:gd name="T18" fmla="*/ 16132 w 21600"/>
                  <a:gd name="T19" fmla="*/ 1955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9360" y="20836"/>
                    </a:moveTo>
                    <a:lnTo>
                      <a:pt x="9528" y="20836"/>
                    </a:lnTo>
                    <a:lnTo>
                      <a:pt x="9686" y="20762"/>
                    </a:lnTo>
                    <a:lnTo>
                      <a:pt x="9810" y="20687"/>
                    </a:lnTo>
                    <a:lnTo>
                      <a:pt x="9922" y="20575"/>
                    </a:lnTo>
                    <a:lnTo>
                      <a:pt x="10012" y="20426"/>
                    </a:lnTo>
                    <a:lnTo>
                      <a:pt x="10068" y="20296"/>
                    </a:lnTo>
                    <a:lnTo>
                      <a:pt x="10113" y="20110"/>
                    </a:lnTo>
                    <a:lnTo>
                      <a:pt x="10136" y="19905"/>
                    </a:lnTo>
                    <a:lnTo>
                      <a:pt x="10136" y="19682"/>
                    </a:lnTo>
                    <a:lnTo>
                      <a:pt x="10113" y="19440"/>
                    </a:lnTo>
                    <a:lnTo>
                      <a:pt x="10068" y="19142"/>
                    </a:lnTo>
                    <a:lnTo>
                      <a:pt x="10012" y="18900"/>
                    </a:lnTo>
                    <a:lnTo>
                      <a:pt x="9900" y="18620"/>
                    </a:lnTo>
                    <a:lnTo>
                      <a:pt x="9787" y="18285"/>
                    </a:lnTo>
                    <a:lnTo>
                      <a:pt x="9641" y="17968"/>
                    </a:lnTo>
                    <a:lnTo>
                      <a:pt x="9472" y="17652"/>
                    </a:lnTo>
                    <a:lnTo>
                      <a:pt x="9382" y="17466"/>
                    </a:lnTo>
                    <a:lnTo>
                      <a:pt x="9315" y="17298"/>
                    </a:lnTo>
                    <a:lnTo>
                      <a:pt x="9258" y="17112"/>
                    </a:lnTo>
                    <a:lnTo>
                      <a:pt x="9191" y="16926"/>
                    </a:lnTo>
                    <a:lnTo>
                      <a:pt x="9123" y="16535"/>
                    </a:lnTo>
                    <a:lnTo>
                      <a:pt x="9101" y="16144"/>
                    </a:lnTo>
                    <a:lnTo>
                      <a:pt x="9101" y="15753"/>
                    </a:lnTo>
                    <a:lnTo>
                      <a:pt x="9168" y="15362"/>
                    </a:lnTo>
                    <a:lnTo>
                      <a:pt x="9236" y="14971"/>
                    </a:lnTo>
                    <a:lnTo>
                      <a:pt x="9360" y="14580"/>
                    </a:lnTo>
                    <a:lnTo>
                      <a:pt x="9495" y="14244"/>
                    </a:lnTo>
                    <a:lnTo>
                      <a:pt x="9663" y="13891"/>
                    </a:lnTo>
                    <a:lnTo>
                      <a:pt x="9855" y="13611"/>
                    </a:lnTo>
                    <a:lnTo>
                      <a:pt x="10068" y="13351"/>
                    </a:lnTo>
                    <a:lnTo>
                      <a:pt x="10293" y="13146"/>
                    </a:lnTo>
                    <a:lnTo>
                      <a:pt x="10552" y="12997"/>
                    </a:lnTo>
                    <a:lnTo>
                      <a:pt x="10811" y="12885"/>
                    </a:lnTo>
                    <a:lnTo>
                      <a:pt x="11069" y="12866"/>
                    </a:lnTo>
                    <a:lnTo>
                      <a:pt x="11351" y="12885"/>
                    </a:lnTo>
                    <a:lnTo>
                      <a:pt x="11610" y="12997"/>
                    </a:lnTo>
                    <a:lnTo>
                      <a:pt x="11846" y="13183"/>
                    </a:lnTo>
                    <a:lnTo>
                      <a:pt x="12060" y="13388"/>
                    </a:lnTo>
                    <a:lnTo>
                      <a:pt x="12251" y="13648"/>
                    </a:lnTo>
                    <a:lnTo>
                      <a:pt x="12419" y="13928"/>
                    </a:lnTo>
                    <a:lnTo>
                      <a:pt x="12555" y="14244"/>
                    </a:lnTo>
                    <a:lnTo>
                      <a:pt x="12690" y="14617"/>
                    </a:lnTo>
                    <a:lnTo>
                      <a:pt x="12768" y="15008"/>
                    </a:lnTo>
                    <a:lnTo>
                      <a:pt x="12836" y="15399"/>
                    </a:lnTo>
                    <a:lnTo>
                      <a:pt x="12858" y="15753"/>
                    </a:lnTo>
                    <a:lnTo>
                      <a:pt x="12858" y="16144"/>
                    </a:lnTo>
                    <a:lnTo>
                      <a:pt x="12813" y="16535"/>
                    </a:lnTo>
                    <a:lnTo>
                      <a:pt x="12746" y="16888"/>
                    </a:lnTo>
                    <a:lnTo>
                      <a:pt x="12667" y="17224"/>
                    </a:lnTo>
                    <a:lnTo>
                      <a:pt x="12510" y="17503"/>
                    </a:lnTo>
                    <a:lnTo>
                      <a:pt x="12228" y="18043"/>
                    </a:lnTo>
                    <a:lnTo>
                      <a:pt x="11970" y="18546"/>
                    </a:lnTo>
                    <a:lnTo>
                      <a:pt x="11868" y="18751"/>
                    </a:lnTo>
                    <a:lnTo>
                      <a:pt x="11778" y="18974"/>
                    </a:lnTo>
                    <a:lnTo>
                      <a:pt x="11711" y="19179"/>
                    </a:lnTo>
                    <a:lnTo>
                      <a:pt x="11666" y="19365"/>
                    </a:lnTo>
                    <a:lnTo>
                      <a:pt x="11632" y="19570"/>
                    </a:lnTo>
                    <a:lnTo>
                      <a:pt x="11632" y="19756"/>
                    </a:lnTo>
                    <a:lnTo>
                      <a:pt x="11632" y="19942"/>
                    </a:lnTo>
                    <a:lnTo>
                      <a:pt x="11643" y="20110"/>
                    </a:lnTo>
                    <a:lnTo>
                      <a:pt x="11711" y="20296"/>
                    </a:lnTo>
                    <a:lnTo>
                      <a:pt x="11801" y="20464"/>
                    </a:lnTo>
                    <a:lnTo>
                      <a:pt x="11891" y="20650"/>
                    </a:lnTo>
                    <a:lnTo>
                      <a:pt x="12037" y="20836"/>
                    </a:lnTo>
                    <a:lnTo>
                      <a:pt x="12206" y="21004"/>
                    </a:lnTo>
                    <a:lnTo>
                      <a:pt x="12419" y="21190"/>
                    </a:lnTo>
                    <a:lnTo>
                      <a:pt x="12667" y="21320"/>
                    </a:lnTo>
                    <a:lnTo>
                      <a:pt x="12960" y="21432"/>
                    </a:lnTo>
                    <a:lnTo>
                      <a:pt x="13286" y="21544"/>
                    </a:lnTo>
                    <a:lnTo>
                      <a:pt x="13612" y="21655"/>
                    </a:lnTo>
                    <a:lnTo>
                      <a:pt x="13983" y="21693"/>
                    </a:lnTo>
                    <a:lnTo>
                      <a:pt x="14343" y="21730"/>
                    </a:lnTo>
                    <a:lnTo>
                      <a:pt x="14715" y="21730"/>
                    </a:lnTo>
                    <a:lnTo>
                      <a:pt x="15075" y="21730"/>
                    </a:lnTo>
                    <a:lnTo>
                      <a:pt x="15446" y="21655"/>
                    </a:lnTo>
                    <a:lnTo>
                      <a:pt x="15794" y="21581"/>
                    </a:lnTo>
                    <a:lnTo>
                      <a:pt x="16132" y="21432"/>
                    </a:lnTo>
                    <a:lnTo>
                      <a:pt x="16458" y="21302"/>
                    </a:lnTo>
                    <a:lnTo>
                      <a:pt x="16740" y="21078"/>
                    </a:lnTo>
                    <a:lnTo>
                      <a:pt x="16976" y="20836"/>
                    </a:lnTo>
                    <a:lnTo>
                      <a:pt x="17043" y="20650"/>
                    </a:lnTo>
                    <a:lnTo>
                      <a:pt x="17088" y="20426"/>
                    </a:lnTo>
                    <a:lnTo>
                      <a:pt x="17133" y="20222"/>
                    </a:lnTo>
                    <a:lnTo>
                      <a:pt x="17156" y="19980"/>
                    </a:lnTo>
                    <a:lnTo>
                      <a:pt x="17167" y="19477"/>
                    </a:lnTo>
                    <a:lnTo>
                      <a:pt x="17167" y="18974"/>
                    </a:lnTo>
                    <a:lnTo>
                      <a:pt x="17156" y="18397"/>
                    </a:lnTo>
                    <a:lnTo>
                      <a:pt x="17111" y="17820"/>
                    </a:lnTo>
                    <a:lnTo>
                      <a:pt x="17066" y="17261"/>
                    </a:lnTo>
                    <a:lnTo>
                      <a:pt x="16998" y="16646"/>
                    </a:lnTo>
                    <a:lnTo>
                      <a:pt x="16852" y="15511"/>
                    </a:lnTo>
                    <a:lnTo>
                      <a:pt x="16740" y="14393"/>
                    </a:lnTo>
                    <a:lnTo>
                      <a:pt x="16717" y="13928"/>
                    </a:lnTo>
                    <a:lnTo>
                      <a:pt x="16695" y="13462"/>
                    </a:lnTo>
                    <a:lnTo>
                      <a:pt x="16717" y="13071"/>
                    </a:lnTo>
                    <a:lnTo>
                      <a:pt x="16785" y="12755"/>
                    </a:lnTo>
                    <a:lnTo>
                      <a:pt x="16852" y="12419"/>
                    </a:lnTo>
                    <a:lnTo>
                      <a:pt x="16953" y="12140"/>
                    </a:lnTo>
                    <a:lnTo>
                      <a:pt x="17088" y="11898"/>
                    </a:lnTo>
                    <a:lnTo>
                      <a:pt x="17212" y="11675"/>
                    </a:lnTo>
                    <a:lnTo>
                      <a:pt x="17370" y="11470"/>
                    </a:lnTo>
                    <a:lnTo>
                      <a:pt x="17516" y="11284"/>
                    </a:lnTo>
                    <a:lnTo>
                      <a:pt x="17696" y="11135"/>
                    </a:lnTo>
                    <a:lnTo>
                      <a:pt x="17865" y="11042"/>
                    </a:lnTo>
                    <a:lnTo>
                      <a:pt x="18033" y="10930"/>
                    </a:lnTo>
                    <a:lnTo>
                      <a:pt x="18213" y="10893"/>
                    </a:lnTo>
                    <a:lnTo>
                      <a:pt x="18382" y="10893"/>
                    </a:lnTo>
                    <a:lnTo>
                      <a:pt x="18551" y="10967"/>
                    </a:lnTo>
                    <a:lnTo>
                      <a:pt x="18708" y="11042"/>
                    </a:lnTo>
                    <a:lnTo>
                      <a:pt x="18855" y="11172"/>
                    </a:lnTo>
                    <a:lnTo>
                      <a:pt x="19012" y="11358"/>
                    </a:lnTo>
                    <a:lnTo>
                      <a:pt x="19136" y="11600"/>
                    </a:lnTo>
                    <a:lnTo>
                      <a:pt x="19271" y="11861"/>
                    </a:lnTo>
                    <a:lnTo>
                      <a:pt x="19440" y="12028"/>
                    </a:lnTo>
                    <a:lnTo>
                      <a:pt x="19608" y="12177"/>
                    </a:lnTo>
                    <a:lnTo>
                      <a:pt x="19822" y="12289"/>
                    </a:lnTo>
                    <a:lnTo>
                      <a:pt x="20025" y="12289"/>
                    </a:lnTo>
                    <a:lnTo>
                      <a:pt x="20238" y="12289"/>
                    </a:lnTo>
                    <a:lnTo>
                      <a:pt x="20452" y="12215"/>
                    </a:lnTo>
                    <a:lnTo>
                      <a:pt x="20643" y="12103"/>
                    </a:lnTo>
                    <a:lnTo>
                      <a:pt x="20846" y="11973"/>
                    </a:lnTo>
                    <a:lnTo>
                      <a:pt x="21037" y="11786"/>
                    </a:lnTo>
                    <a:lnTo>
                      <a:pt x="21206" y="11563"/>
                    </a:lnTo>
                    <a:lnTo>
                      <a:pt x="21363" y="11321"/>
                    </a:lnTo>
                    <a:lnTo>
                      <a:pt x="21465" y="11079"/>
                    </a:lnTo>
                    <a:lnTo>
                      <a:pt x="21577" y="10744"/>
                    </a:lnTo>
                    <a:lnTo>
                      <a:pt x="21622" y="10427"/>
                    </a:lnTo>
                    <a:lnTo>
                      <a:pt x="21645" y="10111"/>
                    </a:lnTo>
                    <a:lnTo>
                      <a:pt x="21622" y="9608"/>
                    </a:lnTo>
                    <a:lnTo>
                      <a:pt x="21577" y="9142"/>
                    </a:lnTo>
                    <a:lnTo>
                      <a:pt x="21465" y="8751"/>
                    </a:lnTo>
                    <a:lnTo>
                      <a:pt x="21363" y="8397"/>
                    </a:lnTo>
                    <a:lnTo>
                      <a:pt x="21206" y="8062"/>
                    </a:lnTo>
                    <a:lnTo>
                      <a:pt x="21037" y="7820"/>
                    </a:lnTo>
                    <a:lnTo>
                      <a:pt x="20846" y="7597"/>
                    </a:lnTo>
                    <a:lnTo>
                      <a:pt x="20643" y="7429"/>
                    </a:lnTo>
                    <a:lnTo>
                      <a:pt x="20452" y="7317"/>
                    </a:lnTo>
                    <a:lnTo>
                      <a:pt x="20238" y="7206"/>
                    </a:lnTo>
                    <a:lnTo>
                      <a:pt x="20025" y="7168"/>
                    </a:lnTo>
                    <a:lnTo>
                      <a:pt x="19822" y="7206"/>
                    </a:lnTo>
                    <a:lnTo>
                      <a:pt x="19608" y="7243"/>
                    </a:lnTo>
                    <a:lnTo>
                      <a:pt x="19440" y="7355"/>
                    </a:lnTo>
                    <a:lnTo>
                      <a:pt x="19271" y="7504"/>
                    </a:lnTo>
                    <a:lnTo>
                      <a:pt x="19136" y="7708"/>
                    </a:lnTo>
                    <a:lnTo>
                      <a:pt x="19012" y="7895"/>
                    </a:lnTo>
                    <a:lnTo>
                      <a:pt x="18832" y="8025"/>
                    </a:lnTo>
                    <a:lnTo>
                      <a:pt x="18663" y="8174"/>
                    </a:lnTo>
                    <a:lnTo>
                      <a:pt x="18472" y="8248"/>
                    </a:lnTo>
                    <a:lnTo>
                      <a:pt x="18270" y="8286"/>
                    </a:lnTo>
                    <a:lnTo>
                      <a:pt x="18078" y="8323"/>
                    </a:lnTo>
                    <a:lnTo>
                      <a:pt x="17887" y="8323"/>
                    </a:lnTo>
                    <a:lnTo>
                      <a:pt x="17696" y="8248"/>
                    </a:lnTo>
                    <a:lnTo>
                      <a:pt x="17493" y="8174"/>
                    </a:lnTo>
                    <a:lnTo>
                      <a:pt x="17302" y="8062"/>
                    </a:lnTo>
                    <a:lnTo>
                      <a:pt x="17133" y="7969"/>
                    </a:lnTo>
                    <a:lnTo>
                      <a:pt x="16976" y="7783"/>
                    </a:lnTo>
                    <a:lnTo>
                      <a:pt x="16852" y="7597"/>
                    </a:lnTo>
                    <a:lnTo>
                      <a:pt x="16740" y="7429"/>
                    </a:lnTo>
                    <a:lnTo>
                      <a:pt x="16672" y="7168"/>
                    </a:lnTo>
                    <a:lnTo>
                      <a:pt x="16638" y="6926"/>
                    </a:lnTo>
                    <a:lnTo>
                      <a:pt x="16616" y="6498"/>
                    </a:lnTo>
                    <a:lnTo>
                      <a:pt x="16616" y="5772"/>
                    </a:lnTo>
                    <a:lnTo>
                      <a:pt x="16650" y="4915"/>
                    </a:lnTo>
                    <a:lnTo>
                      <a:pt x="16695" y="3928"/>
                    </a:lnTo>
                    <a:lnTo>
                      <a:pt x="16762" y="2960"/>
                    </a:lnTo>
                    <a:lnTo>
                      <a:pt x="16830" y="1992"/>
                    </a:lnTo>
                    <a:lnTo>
                      <a:pt x="16908" y="1173"/>
                    </a:lnTo>
                    <a:lnTo>
                      <a:pt x="16976" y="521"/>
                    </a:lnTo>
                    <a:lnTo>
                      <a:pt x="16953" y="521"/>
                    </a:lnTo>
                    <a:lnTo>
                      <a:pt x="16931" y="521"/>
                    </a:lnTo>
                    <a:lnTo>
                      <a:pt x="16267" y="484"/>
                    </a:lnTo>
                    <a:lnTo>
                      <a:pt x="15637" y="428"/>
                    </a:lnTo>
                    <a:lnTo>
                      <a:pt x="15063" y="353"/>
                    </a:lnTo>
                    <a:lnTo>
                      <a:pt x="14523" y="279"/>
                    </a:lnTo>
                    <a:lnTo>
                      <a:pt x="14040" y="167"/>
                    </a:lnTo>
                    <a:lnTo>
                      <a:pt x="13635" y="93"/>
                    </a:lnTo>
                    <a:lnTo>
                      <a:pt x="13331" y="18"/>
                    </a:lnTo>
                    <a:lnTo>
                      <a:pt x="13117" y="18"/>
                    </a:lnTo>
                    <a:lnTo>
                      <a:pt x="12982" y="18"/>
                    </a:lnTo>
                    <a:lnTo>
                      <a:pt x="12858" y="130"/>
                    </a:lnTo>
                    <a:lnTo>
                      <a:pt x="12723" y="279"/>
                    </a:lnTo>
                    <a:lnTo>
                      <a:pt x="12622" y="446"/>
                    </a:lnTo>
                    <a:lnTo>
                      <a:pt x="12510" y="670"/>
                    </a:lnTo>
                    <a:lnTo>
                      <a:pt x="12419" y="912"/>
                    </a:lnTo>
                    <a:lnTo>
                      <a:pt x="12363" y="1210"/>
                    </a:lnTo>
                    <a:lnTo>
                      <a:pt x="12318" y="1526"/>
                    </a:lnTo>
                    <a:lnTo>
                      <a:pt x="12273" y="1843"/>
                    </a:lnTo>
                    <a:lnTo>
                      <a:pt x="12251" y="2215"/>
                    </a:lnTo>
                    <a:lnTo>
                      <a:pt x="12273" y="2532"/>
                    </a:lnTo>
                    <a:lnTo>
                      <a:pt x="12318" y="2886"/>
                    </a:lnTo>
                    <a:lnTo>
                      <a:pt x="12386" y="3240"/>
                    </a:lnTo>
                    <a:lnTo>
                      <a:pt x="12464" y="3556"/>
                    </a:lnTo>
                    <a:lnTo>
                      <a:pt x="12577" y="3891"/>
                    </a:lnTo>
                    <a:lnTo>
                      <a:pt x="12746" y="4171"/>
                    </a:lnTo>
                    <a:lnTo>
                      <a:pt x="12926" y="4487"/>
                    </a:lnTo>
                    <a:lnTo>
                      <a:pt x="13050" y="4860"/>
                    </a:lnTo>
                    <a:lnTo>
                      <a:pt x="13162" y="5251"/>
                    </a:lnTo>
                    <a:lnTo>
                      <a:pt x="13218" y="5604"/>
                    </a:lnTo>
                    <a:lnTo>
                      <a:pt x="13263" y="5995"/>
                    </a:lnTo>
                    <a:lnTo>
                      <a:pt x="13241" y="6386"/>
                    </a:lnTo>
                    <a:lnTo>
                      <a:pt x="13218" y="6740"/>
                    </a:lnTo>
                    <a:lnTo>
                      <a:pt x="13139" y="7094"/>
                    </a:lnTo>
                    <a:lnTo>
                      <a:pt x="13050" y="7429"/>
                    </a:lnTo>
                    <a:lnTo>
                      <a:pt x="12903" y="7746"/>
                    </a:lnTo>
                    <a:lnTo>
                      <a:pt x="12723" y="8025"/>
                    </a:lnTo>
                    <a:lnTo>
                      <a:pt x="12532" y="8286"/>
                    </a:lnTo>
                    <a:lnTo>
                      <a:pt x="12318" y="8491"/>
                    </a:lnTo>
                    <a:lnTo>
                      <a:pt x="12060" y="8677"/>
                    </a:lnTo>
                    <a:lnTo>
                      <a:pt x="11756" y="8788"/>
                    </a:lnTo>
                    <a:lnTo>
                      <a:pt x="11452" y="8826"/>
                    </a:lnTo>
                    <a:lnTo>
                      <a:pt x="11283" y="8826"/>
                    </a:lnTo>
                    <a:lnTo>
                      <a:pt x="11126" y="8826"/>
                    </a:lnTo>
                    <a:lnTo>
                      <a:pt x="11002" y="8788"/>
                    </a:lnTo>
                    <a:lnTo>
                      <a:pt x="10845" y="8714"/>
                    </a:lnTo>
                    <a:lnTo>
                      <a:pt x="10721" y="8640"/>
                    </a:lnTo>
                    <a:lnTo>
                      <a:pt x="10608" y="8565"/>
                    </a:lnTo>
                    <a:lnTo>
                      <a:pt x="10485" y="8453"/>
                    </a:lnTo>
                    <a:lnTo>
                      <a:pt x="10372" y="8323"/>
                    </a:lnTo>
                    <a:lnTo>
                      <a:pt x="10181" y="8062"/>
                    </a:lnTo>
                    <a:lnTo>
                      <a:pt x="10035" y="7746"/>
                    </a:lnTo>
                    <a:lnTo>
                      <a:pt x="9900" y="7392"/>
                    </a:lnTo>
                    <a:lnTo>
                      <a:pt x="9787" y="7001"/>
                    </a:lnTo>
                    <a:lnTo>
                      <a:pt x="9731" y="6610"/>
                    </a:lnTo>
                    <a:lnTo>
                      <a:pt x="9686" y="6219"/>
                    </a:lnTo>
                    <a:lnTo>
                      <a:pt x="9663" y="5772"/>
                    </a:lnTo>
                    <a:lnTo>
                      <a:pt x="9686" y="5381"/>
                    </a:lnTo>
                    <a:lnTo>
                      <a:pt x="9753" y="4990"/>
                    </a:lnTo>
                    <a:lnTo>
                      <a:pt x="9832" y="4636"/>
                    </a:lnTo>
                    <a:lnTo>
                      <a:pt x="9945" y="4320"/>
                    </a:lnTo>
                    <a:lnTo>
                      <a:pt x="10068" y="4022"/>
                    </a:lnTo>
                    <a:lnTo>
                      <a:pt x="10203" y="3817"/>
                    </a:lnTo>
                    <a:lnTo>
                      <a:pt x="10316" y="3593"/>
                    </a:lnTo>
                    <a:lnTo>
                      <a:pt x="10395" y="3351"/>
                    </a:lnTo>
                    <a:lnTo>
                      <a:pt x="10462" y="3109"/>
                    </a:lnTo>
                    <a:lnTo>
                      <a:pt x="10507" y="2848"/>
                    </a:lnTo>
                    <a:lnTo>
                      <a:pt x="10530" y="2606"/>
                    </a:lnTo>
                    <a:lnTo>
                      <a:pt x="10507" y="2346"/>
                    </a:lnTo>
                    <a:lnTo>
                      <a:pt x="10462" y="2141"/>
                    </a:lnTo>
                    <a:lnTo>
                      <a:pt x="10395" y="1880"/>
                    </a:lnTo>
                    <a:lnTo>
                      <a:pt x="10293" y="1638"/>
                    </a:lnTo>
                    <a:lnTo>
                      <a:pt x="10158" y="1415"/>
                    </a:lnTo>
                    <a:lnTo>
                      <a:pt x="9967" y="1210"/>
                    </a:lnTo>
                    <a:lnTo>
                      <a:pt x="9753" y="986"/>
                    </a:lnTo>
                    <a:lnTo>
                      <a:pt x="9495" y="819"/>
                    </a:lnTo>
                    <a:lnTo>
                      <a:pt x="9191" y="670"/>
                    </a:lnTo>
                    <a:lnTo>
                      <a:pt x="8842" y="521"/>
                    </a:lnTo>
                    <a:lnTo>
                      <a:pt x="8471" y="446"/>
                    </a:lnTo>
                    <a:lnTo>
                      <a:pt x="7998" y="428"/>
                    </a:lnTo>
                    <a:lnTo>
                      <a:pt x="7413" y="428"/>
                    </a:lnTo>
                    <a:lnTo>
                      <a:pt x="6817" y="446"/>
                    </a:lnTo>
                    <a:lnTo>
                      <a:pt x="6187" y="521"/>
                    </a:lnTo>
                    <a:lnTo>
                      <a:pt x="5602" y="633"/>
                    </a:lnTo>
                    <a:lnTo>
                      <a:pt x="5107" y="744"/>
                    </a:lnTo>
                    <a:lnTo>
                      <a:pt x="4725" y="856"/>
                    </a:lnTo>
                    <a:lnTo>
                      <a:pt x="4848" y="1564"/>
                    </a:lnTo>
                    <a:lnTo>
                      <a:pt x="5028" y="2495"/>
                    </a:lnTo>
                    <a:lnTo>
                      <a:pt x="5175" y="3556"/>
                    </a:lnTo>
                    <a:lnTo>
                      <a:pt x="5298" y="4673"/>
                    </a:lnTo>
                    <a:lnTo>
                      <a:pt x="5343" y="5213"/>
                    </a:lnTo>
                    <a:lnTo>
                      <a:pt x="5388" y="5753"/>
                    </a:lnTo>
                    <a:lnTo>
                      <a:pt x="5411" y="6275"/>
                    </a:lnTo>
                    <a:lnTo>
                      <a:pt x="5411" y="6740"/>
                    </a:lnTo>
                    <a:lnTo>
                      <a:pt x="5366" y="7168"/>
                    </a:lnTo>
                    <a:lnTo>
                      <a:pt x="5321" y="7541"/>
                    </a:lnTo>
                    <a:lnTo>
                      <a:pt x="5287" y="7708"/>
                    </a:lnTo>
                    <a:lnTo>
                      <a:pt x="5242" y="7857"/>
                    </a:lnTo>
                    <a:lnTo>
                      <a:pt x="5197" y="7969"/>
                    </a:lnTo>
                    <a:lnTo>
                      <a:pt x="5130" y="8062"/>
                    </a:lnTo>
                    <a:lnTo>
                      <a:pt x="5006" y="8248"/>
                    </a:lnTo>
                    <a:lnTo>
                      <a:pt x="4848" y="8397"/>
                    </a:lnTo>
                    <a:lnTo>
                      <a:pt x="4725" y="8528"/>
                    </a:lnTo>
                    <a:lnTo>
                      <a:pt x="4567" y="8640"/>
                    </a:lnTo>
                    <a:lnTo>
                      <a:pt x="4421" y="8714"/>
                    </a:lnTo>
                    <a:lnTo>
                      <a:pt x="4263" y="8751"/>
                    </a:lnTo>
                    <a:lnTo>
                      <a:pt x="4095" y="8788"/>
                    </a:lnTo>
                    <a:lnTo>
                      <a:pt x="3948" y="8788"/>
                    </a:lnTo>
                    <a:lnTo>
                      <a:pt x="3791" y="8751"/>
                    </a:lnTo>
                    <a:lnTo>
                      <a:pt x="3667" y="8714"/>
                    </a:lnTo>
                    <a:lnTo>
                      <a:pt x="3510" y="8677"/>
                    </a:lnTo>
                    <a:lnTo>
                      <a:pt x="3386" y="8602"/>
                    </a:lnTo>
                    <a:lnTo>
                      <a:pt x="3251" y="8491"/>
                    </a:lnTo>
                    <a:lnTo>
                      <a:pt x="3127" y="8360"/>
                    </a:lnTo>
                    <a:lnTo>
                      <a:pt x="3015" y="8248"/>
                    </a:lnTo>
                    <a:lnTo>
                      <a:pt x="2925" y="8062"/>
                    </a:lnTo>
                    <a:lnTo>
                      <a:pt x="2778" y="7857"/>
                    </a:lnTo>
                    <a:lnTo>
                      <a:pt x="2610" y="7671"/>
                    </a:lnTo>
                    <a:lnTo>
                      <a:pt x="2407" y="7541"/>
                    </a:lnTo>
                    <a:lnTo>
                      <a:pt x="2171" y="7466"/>
                    </a:lnTo>
                    <a:lnTo>
                      <a:pt x="1957" y="7429"/>
                    </a:lnTo>
                    <a:lnTo>
                      <a:pt x="1698" y="7429"/>
                    </a:lnTo>
                    <a:lnTo>
                      <a:pt x="1462" y="7466"/>
                    </a:lnTo>
                    <a:lnTo>
                      <a:pt x="1226" y="7559"/>
                    </a:lnTo>
                    <a:lnTo>
                      <a:pt x="989" y="7708"/>
                    </a:lnTo>
                    <a:lnTo>
                      <a:pt x="776" y="7932"/>
                    </a:lnTo>
                    <a:lnTo>
                      <a:pt x="551" y="8211"/>
                    </a:lnTo>
                    <a:lnTo>
                      <a:pt x="382" y="8528"/>
                    </a:lnTo>
                    <a:lnTo>
                      <a:pt x="315" y="8714"/>
                    </a:lnTo>
                    <a:lnTo>
                      <a:pt x="236" y="8919"/>
                    </a:lnTo>
                    <a:lnTo>
                      <a:pt x="191" y="9142"/>
                    </a:lnTo>
                    <a:lnTo>
                      <a:pt x="123" y="9347"/>
                    </a:lnTo>
                    <a:lnTo>
                      <a:pt x="78" y="9608"/>
                    </a:lnTo>
                    <a:lnTo>
                      <a:pt x="56" y="9887"/>
                    </a:lnTo>
                    <a:lnTo>
                      <a:pt x="33" y="10185"/>
                    </a:lnTo>
                    <a:lnTo>
                      <a:pt x="33" y="10464"/>
                    </a:lnTo>
                    <a:lnTo>
                      <a:pt x="33" y="10706"/>
                    </a:lnTo>
                    <a:lnTo>
                      <a:pt x="56" y="10967"/>
                    </a:lnTo>
                    <a:lnTo>
                      <a:pt x="78" y="11172"/>
                    </a:lnTo>
                    <a:lnTo>
                      <a:pt x="123" y="11395"/>
                    </a:lnTo>
                    <a:lnTo>
                      <a:pt x="168" y="11600"/>
                    </a:lnTo>
                    <a:lnTo>
                      <a:pt x="236" y="11786"/>
                    </a:lnTo>
                    <a:lnTo>
                      <a:pt x="292" y="11973"/>
                    </a:lnTo>
                    <a:lnTo>
                      <a:pt x="382" y="12140"/>
                    </a:lnTo>
                    <a:lnTo>
                      <a:pt x="540" y="12419"/>
                    </a:lnTo>
                    <a:lnTo>
                      <a:pt x="731" y="12680"/>
                    </a:lnTo>
                    <a:lnTo>
                      <a:pt x="944" y="12866"/>
                    </a:lnTo>
                    <a:lnTo>
                      <a:pt x="1158" y="12997"/>
                    </a:lnTo>
                    <a:lnTo>
                      <a:pt x="1395" y="13108"/>
                    </a:lnTo>
                    <a:lnTo>
                      <a:pt x="1608" y="13183"/>
                    </a:lnTo>
                    <a:lnTo>
                      <a:pt x="1856" y="13183"/>
                    </a:lnTo>
                    <a:lnTo>
                      <a:pt x="2070" y="13146"/>
                    </a:lnTo>
                    <a:lnTo>
                      <a:pt x="2261" y="13071"/>
                    </a:lnTo>
                    <a:lnTo>
                      <a:pt x="2430" y="12960"/>
                    </a:lnTo>
                    <a:lnTo>
                      <a:pt x="2587" y="12792"/>
                    </a:lnTo>
                    <a:lnTo>
                      <a:pt x="2688" y="12606"/>
                    </a:lnTo>
                    <a:lnTo>
                      <a:pt x="2801" y="12419"/>
                    </a:lnTo>
                    <a:lnTo>
                      <a:pt x="2925" y="12289"/>
                    </a:lnTo>
                    <a:lnTo>
                      <a:pt x="3082" y="12177"/>
                    </a:lnTo>
                    <a:lnTo>
                      <a:pt x="3228" y="12103"/>
                    </a:lnTo>
                    <a:lnTo>
                      <a:pt x="3408" y="12103"/>
                    </a:lnTo>
                    <a:lnTo>
                      <a:pt x="3577" y="12103"/>
                    </a:lnTo>
                    <a:lnTo>
                      <a:pt x="3723" y="12177"/>
                    </a:lnTo>
                    <a:lnTo>
                      <a:pt x="3903" y="12252"/>
                    </a:lnTo>
                    <a:lnTo>
                      <a:pt x="4072" y="12364"/>
                    </a:lnTo>
                    <a:lnTo>
                      <a:pt x="4230" y="12494"/>
                    </a:lnTo>
                    <a:lnTo>
                      <a:pt x="4353" y="12643"/>
                    </a:lnTo>
                    <a:lnTo>
                      <a:pt x="4488" y="12829"/>
                    </a:lnTo>
                    <a:lnTo>
                      <a:pt x="4567" y="13034"/>
                    </a:lnTo>
                    <a:lnTo>
                      <a:pt x="4657" y="13257"/>
                    </a:lnTo>
                    <a:lnTo>
                      <a:pt x="4702" y="13462"/>
                    </a:lnTo>
                    <a:lnTo>
                      <a:pt x="4725" y="13686"/>
                    </a:lnTo>
                    <a:lnTo>
                      <a:pt x="4702" y="14282"/>
                    </a:lnTo>
                    <a:lnTo>
                      <a:pt x="4657" y="15045"/>
                    </a:lnTo>
                    <a:lnTo>
                      <a:pt x="4612" y="15976"/>
                    </a:lnTo>
                    <a:lnTo>
                      <a:pt x="4590" y="16926"/>
                    </a:lnTo>
                    <a:lnTo>
                      <a:pt x="4567" y="17968"/>
                    </a:lnTo>
                    <a:lnTo>
                      <a:pt x="4567" y="19011"/>
                    </a:lnTo>
                    <a:lnTo>
                      <a:pt x="4590" y="19514"/>
                    </a:lnTo>
                    <a:lnTo>
                      <a:pt x="4612" y="19980"/>
                    </a:lnTo>
                    <a:lnTo>
                      <a:pt x="4657" y="20426"/>
                    </a:lnTo>
                    <a:lnTo>
                      <a:pt x="4725" y="20836"/>
                    </a:lnTo>
                    <a:lnTo>
                      <a:pt x="4848" y="20929"/>
                    </a:lnTo>
                    <a:lnTo>
                      <a:pt x="5040" y="21004"/>
                    </a:lnTo>
                    <a:lnTo>
                      <a:pt x="5265" y="21078"/>
                    </a:lnTo>
                    <a:lnTo>
                      <a:pt x="5478" y="21115"/>
                    </a:lnTo>
                    <a:lnTo>
                      <a:pt x="6041" y="21115"/>
                    </a:lnTo>
                    <a:lnTo>
                      <a:pt x="6637" y="21078"/>
                    </a:lnTo>
                    <a:lnTo>
                      <a:pt x="7312" y="21004"/>
                    </a:lnTo>
                    <a:lnTo>
                      <a:pt x="7998" y="20929"/>
                    </a:lnTo>
                    <a:lnTo>
                      <a:pt x="8696" y="20855"/>
                    </a:lnTo>
                    <a:lnTo>
                      <a:pt x="9360" y="2083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3264" y="1948"/>
              <a:ext cx="124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 eaLnBrk="0" hangingPunct="0"/>
              <a:r>
                <a:rPr lang="fa-IR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شبکه بی سیم </a:t>
              </a:r>
              <a:r>
                <a:rPr lang="fa-IR" altLang="en-US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حسگر بدن</a:t>
              </a:r>
            </a:p>
            <a:p>
              <a:pPr algn="ctr" rtl="1" eaLnBrk="0" hangingPunct="0"/>
              <a:r>
                <a:rPr lang="en-US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WBSN</a:t>
              </a: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1703" y="1333"/>
              <a:ext cx="120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0" hangingPunct="0"/>
              <a:r>
                <a:rPr lang="ar-SA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تلفن های هوشمند </a:t>
              </a:r>
              <a:endParaRPr lang="en-US" altLang="en-US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1850" y="4034"/>
              <a:ext cx="177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b="1" dirty="0">
                  <a:solidFill>
                    <a:schemeClr val="bg1"/>
                  </a:solidFill>
                  <a:latin typeface="0 Bardiya"/>
                  <a:cs typeface="B Bardiya" panose="00000400000000000000" pitchFamily="2" charset="-78"/>
                </a:rPr>
                <a:t>دستگاه های هوشمند</a:t>
              </a:r>
              <a:endParaRPr lang="en-US" altLang="en-US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056133" y="994618"/>
            <a:ext cx="4969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Bardiya" panose="00000400000000000000" pitchFamily="2" charset="-78"/>
              </a:rPr>
              <a:t>عناصر کلیدی 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چارچوب </a:t>
            </a:r>
            <a:r>
              <a:rPr lang="ar-SA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سنجش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این پژوهش شامل :</a:t>
            </a:r>
            <a:endParaRPr lang="en-US" sz="2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19351" y="2278113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داده ها را از محیط گسترده ای بدست آورده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19351" y="3466014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وکارهای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نظارتی و مراقبت های بهداشتی را کامل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783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6513" y="1251141"/>
            <a:ext cx="4876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یکی از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چالش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های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اصلی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در زمینه مدل سازی محتوا این بود که :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76582" y="174414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آخرین اطلاعات بیمار و داده های گذشته آن را در سیستم مراقبت های بهداشتی فرد ادغام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کنیم</a:t>
            </a:r>
          </a:p>
        </p:txBody>
      </p:sp>
      <p:sp>
        <p:nvSpPr>
          <p:cNvPr id="6" name="Rectangle 5"/>
          <p:cNvSpPr/>
          <p:nvPr/>
        </p:nvSpPr>
        <p:spPr>
          <a:xfrm>
            <a:off x="2076582" y="2437935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جمع آوری شده را برای پشتیبانی از تصمیم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فراهم کنیم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62" y="3298642"/>
            <a:ext cx="3559358" cy="355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990208" y="1680519"/>
            <a:ext cx="5929313" cy="3946525"/>
            <a:chOff x="1017" y="1152"/>
            <a:chExt cx="3735" cy="2486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305" y="1570"/>
              <a:ext cx="1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زمینه مراقبت های بهداشتی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480" y="2240"/>
              <a:ext cx="52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دستگاه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6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585" y="2243"/>
              <a:ext cx="85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اجتماعی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11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13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gray">
            <a:xfrm>
              <a:off x="2250" y="2761"/>
              <a:ext cx="129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rtl="1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مکان </a:t>
              </a:r>
              <a:r>
                <a:rPr lang="en-US" sz="2000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LOCATION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94568" y="1001029"/>
            <a:ext cx="6672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به منـظـور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حل کردن  چالش بیان شده در چار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چوب سنجش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چهار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قسمت زیر را تعریف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میکنم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8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invGray">
          <a:xfrm rot="17973186">
            <a:off x="6392198" y="23744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invGray">
          <a:xfrm rot="3465783">
            <a:off x="6392199" y="4538254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invGray">
          <a:xfrm rot="14369022">
            <a:off x="5172998" y="24506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invGray">
          <a:xfrm rot="7535209">
            <a:off x="5134898" y="450491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invGray">
          <a:xfrm>
            <a:off x="6970842" y="350241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invGray">
          <a:xfrm rot="10800000">
            <a:off x="4561017" y="3496061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black">
          <a:xfrm>
            <a:off x="4307017" y="1733936"/>
            <a:ext cx="3743325" cy="3744912"/>
          </a:xfrm>
          <a:prstGeom prst="ellipse">
            <a:avLst/>
          </a:prstGeom>
          <a:noFill/>
          <a:ln w="38100" algn="ctr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043617" y="1792673"/>
            <a:ext cx="360363" cy="360363"/>
            <a:chOff x="1973" y="1706"/>
            <a:chExt cx="227" cy="227"/>
          </a:xfrm>
        </p:grpSpPr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4099055" y="3448436"/>
            <a:ext cx="360362" cy="360362"/>
            <a:chOff x="1565" y="2659"/>
            <a:chExt cx="227" cy="227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4962655" y="4991486"/>
            <a:ext cx="360362" cy="360362"/>
            <a:chOff x="2109" y="3612"/>
            <a:chExt cx="227" cy="227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893055" y="1772036"/>
            <a:ext cx="360362" cy="360362"/>
            <a:chOff x="3470" y="1706"/>
            <a:chExt cx="227" cy="227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7842380" y="3448436"/>
            <a:ext cx="360362" cy="360362"/>
            <a:chOff x="3923" y="2659"/>
            <a:chExt cx="227" cy="227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948617" y="5048636"/>
            <a:ext cx="360363" cy="360362"/>
            <a:chOff x="3515" y="3521"/>
            <a:chExt cx="227" cy="227"/>
          </a:xfrm>
        </p:grpSpPr>
        <p:sp>
          <p:nvSpPr>
            <p:cNvPr id="27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" name="Oval 28"/>
          <p:cNvSpPr>
            <a:spLocks noChangeArrowheads="1"/>
          </p:cNvSpPr>
          <p:nvPr/>
        </p:nvSpPr>
        <p:spPr bwMode="gray">
          <a:xfrm>
            <a:off x="5238880" y="2686436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gray">
          <a:xfrm>
            <a:off x="5243642" y="2692786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gray">
          <a:xfrm>
            <a:off x="5365880" y="2813436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gray">
          <a:xfrm>
            <a:off x="5348417" y="2786448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3" name="Group 44"/>
          <p:cNvGrpSpPr>
            <a:grpSpLocks/>
          </p:cNvGrpSpPr>
          <p:nvPr/>
        </p:nvGrpSpPr>
        <p:grpSpPr bwMode="auto">
          <a:xfrm>
            <a:off x="5450017" y="2897573"/>
            <a:ext cx="1522413" cy="1522413"/>
            <a:chOff x="2416" y="1846"/>
            <a:chExt cx="959" cy="959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5417548" y="3339241"/>
            <a:ext cx="15625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 smtClean="0">
                <a:cs typeface="B Bardiya" panose="00000400000000000000" pitchFamily="2" charset="-78"/>
              </a:rPr>
              <a:t>ذخیره </a:t>
            </a:r>
            <a:r>
              <a:rPr lang="ar-SA" sz="2000" b="1" dirty="0">
                <a:cs typeface="B Bardiya" panose="00000400000000000000" pitchFamily="2" charset="-78"/>
              </a:rPr>
              <a:t>و به روز رسانی </a:t>
            </a:r>
            <a:endParaRPr lang="en-US" altLang="en-US" sz="20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7329617" y="1719648"/>
            <a:ext cx="19287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اطلاعاتی از خود دستگاه و غیره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3564035" y="1719648"/>
            <a:ext cx="144783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مالک دستگاه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8244017" y="3472248"/>
            <a:ext cx="11240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اجتماعی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7329617" y="5072448"/>
            <a:ext cx="14622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آرشیو وضعیت سلامتی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2716961" y="3472248"/>
            <a:ext cx="138050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خود دستگاه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3273032" y="5010536"/>
            <a:ext cx="16626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بیماری های مزمن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359596" y="133182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96845" y="144905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1094609" y="2073190"/>
            <a:ext cx="8397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4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5935364" y="85450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6072613" y="97173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6184343" y="1473520"/>
            <a:ext cx="18352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زمینه مراقبت های بهداشتی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9" name="Freeform 3"/>
          <p:cNvSpPr>
            <a:spLocks noEditPoints="1"/>
          </p:cNvSpPr>
          <p:nvPr/>
        </p:nvSpPr>
        <p:spPr bwMode="gray">
          <a:xfrm>
            <a:off x="3148914" y="2228336"/>
            <a:ext cx="5943600" cy="4038600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Oval 34"/>
          <p:cNvSpPr>
            <a:spLocks noChangeArrowheads="1"/>
          </p:cNvSpPr>
          <p:nvPr/>
        </p:nvSpPr>
        <p:spPr bwMode="gray">
          <a:xfrm rot="20876594">
            <a:off x="5388877" y="5174736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Oval 35"/>
          <p:cNvSpPr>
            <a:spLocks noChangeArrowheads="1"/>
          </p:cNvSpPr>
          <p:nvPr/>
        </p:nvSpPr>
        <p:spPr bwMode="gray">
          <a:xfrm>
            <a:off x="5320614" y="3955536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2" name="Oval 36"/>
          <p:cNvSpPr>
            <a:spLocks noChangeArrowheads="1"/>
          </p:cNvSpPr>
          <p:nvPr/>
        </p:nvSpPr>
        <p:spPr bwMode="gray">
          <a:xfrm>
            <a:off x="5341252" y="3965061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3" name="Oval 37"/>
          <p:cNvSpPr>
            <a:spLocks noChangeArrowheads="1"/>
          </p:cNvSpPr>
          <p:nvPr/>
        </p:nvSpPr>
        <p:spPr bwMode="gray">
          <a:xfrm>
            <a:off x="5358714" y="3980936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gray">
          <a:xfrm>
            <a:off x="5450789" y="4025386"/>
            <a:ext cx="1409700" cy="12620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gray">
          <a:xfrm>
            <a:off x="5380215" y="4380788"/>
            <a:ext cx="155616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b="1" dirty="0" smtClean="0">
                <a:cs typeface="B Bardiya" panose="00000400000000000000" pitchFamily="2" charset="-78"/>
              </a:rPr>
              <a:t>اطلاعات </a:t>
            </a:r>
            <a:r>
              <a:rPr lang="ar-SA" b="1" dirty="0" smtClean="0">
                <a:cs typeface="B Bardiya" panose="00000400000000000000" pitchFamily="2" charset="-78"/>
              </a:rPr>
              <a:t>مراقبت </a:t>
            </a:r>
            <a:r>
              <a:rPr lang="ar-SA" b="1" dirty="0">
                <a:cs typeface="B Bardiya" panose="00000400000000000000" pitchFamily="2" charset="-78"/>
              </a:rPr>
              <a:t>های بهداشتی بلادرنگ </a:t>
            </a:r>
            <a:r>
              <a:rPr lang="en-US" b="1" dirty="0">
                <a:cs typeface="B Bardiya" panose="00000400000000000000" pitchFamily="2" charset="-78"/>
              </a:rPr>
              <a:t>WBSN </a:t>
            </a:r>
            <a:endParaRPr lang="en-US" altLang="en-US" sz="1200" b="1" dirty="0">
              <a:cs typeface="B Bardiya" panose="00000400000000000000" pitchFamily="2" charset="-78"/>
            </a:endParaRPr>
          </a:p>
        </p:txBody>
      </p:sp>
      <p:sp>
        <p:nvSpPr>
          <p:cNvPr id="56" name="Oval 40"/>
          <p:cNvSpPr>
            <a:spLocks noChangeArrowheads="1"/>
          </p:cNvSpPr>
          <p:nvPr/>
        </p:nvSpPr>
        <p:spPr bwMode="gray">
          <a:xfrm rot="20827004">
            <a:off x="3606114" y="4590536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7" name="Group 41"/>
          <p:cNvGrpSpPr>
            <a:grpSpLocks/>
          </p:cNvGrpSpPr>
          <p:nvPr/>
        </p:nvGrpSpPr>
        <p:grpSpPr bwMode="auto">
          <a:xfrm>
            <a:off x="3508737" y="3599936"/>
            <a:ext cx="1392776" cy="1441450"/>
            <a:chOff x="719" y="2112"/>
            <a:chExt cx="855" cy="860"/>
          </a:xfrm>
        </p:grpSpPr>
        <p:sp>
          <p:nvSpPr>
            <p:cNvPr id="58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9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0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1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2" name="Text Box 46"/>
            <p:cNvSpPr txBox="1">
              <a:spLocks noChangeArrowheads="1"/>
            </p:cNvSpPr>
            <p:nvPr/>
          </p:nvSpPr>
          <p:spPr bwMode="gray">
            <a:xfrm>
              <a:off x="719" y="2252"/>
              <a:ext cx="812" cy="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ar-SA" b="1" dirty="0">
                  <a:cs typeface="B Bardiya" panose="00000400000000000000" pitchFamily="2" charset="-78"/>
                </a:rPr>
                <a:t>اطلاعات مراقبت های بهداشتی </a:t>
              </a:r>
              <a:endParaRPr lang="en-US" altLang="en-US" sz="1400" b="1" dirty="0">
                <a:cs typeface="B Bardiya" panose="00000400000000000000" pitchFamily="2" charset="-78"/>
              </a:endParaRPr>
            </a:p>
          </p:txBody>
        </p:sp>
      </p:grpSp>
      <p:sp>
        <p:nvSpPr>
          <p:cNvPr id="63" name="Oval 47"/>
          <p:cNvSpPr>
            <a:spLocks noChangeArrowheads="1"/>
          </p:cNvSpPr>
          <p:nvPr/>
        </p:nvSpPr>
        <p:spPr bwMode="gray">
          <a:xfrm>
            <a:off x="3148914" y="2939536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48"/>
          <p:cNvSpPr>
            <a:spLocks noChangeArrowheads="1"/>
          </p:cNvSpPr>
          <p:nvPr/>
        </p:nvSpPr>
        <p:spPr bwMode="gray">
          <a:xfrm>
            <a:off x="3225114" y="2307711"/>
            <a:ext cx="1023938" cy="10239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5" name="Oval 49"/>
          <p:cNvSpPr>
            <a:spLocks noChangeArrowheads="1"/>
          </p:cNvSpPr>
          <p:nvPr/>
        </p:nvSpPr>
        <p:spPr bwMode="gray">
          <a:xfrm>
            <a:off x="3237814" y="2312474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6" name="Oval 50"/>
          <p:cNvSpPr>
            <a:spLocks noChangeArrowheads="1"/>
          </p:cNvSpPr>
          <p:nvPr/>
        </p:nvSpPr>
        <p:spPr bwMode="gray">
          <a:xfrm>
            <a:off x="3248927" y="2323586"/>
            <a:ext cx="950912" cy="9334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7" name="Oval 51"/>
          <p:cNvSpPr>
            <a:spLocks noChangeArrowheads="1"/>
          </p:cNvSpPr>
          <p:nvPr/>
        </p:nvSpPr>
        <p:spPr bwMode="gray">
          <a:xfrm>
            <a:off x="3302902" y="2348986"/>
            <a:ext cx="847725" cy="757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8" name="Text Box 52"/>
          <p:cNvSpPr txBox="1">
            <a:spLocks noChangeArrowheads="1"/>
          </p:cNvSpPr>
          <p:nvPr/>
        </p:nvSpPr>
        <p:spPr bwMode="gray">
          <a:xfrm>
            <a:off x="3198776" y="2516287"/>
            <a:ext cx="1051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cs typeface="B Bardiya" panose="00000400000000000000" pitchFamily="2" charset="-78"/>
              </a:rPr>
              <a:t>مدل حمایتی سلامت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69" name="Oval 53"/>
          <p:cNvSpPr>
            <a:spLocks noChangeArrowheads="1"/>
          </p:cNvSpPr>
          <p:nvPr/>
        </p:nvSpPr>
        <p:spPr bwMode="gray">
          <a:xfrm>
            <a:off x="4553852" y="2304536"/>
            <a:ext cx="685800" cy="228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Oval 54"/>
          <p:cNvSpPr>
            <a:spLocks noChangeArrowheads="1"/>
          </p:cNvSpPr>
          <p:nvPr/>
        </p:nvSpPr>
        <p:spPr bwMode="gray">
          <a:xfrm>
            <a:off x="4676089" y="1771136"/>
            <a:ext cx="682625" cy="682625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" name="Oval 55"/>
          <p:cNvSpPr>
            <a:spLocks noChangeArrowheads="1"/>
          </p:cNvSpPr>
          <p:nvPr/>
        </p:nvSpPr>
        <p:spPr bwMode="gray">
          <a:xfrm>
            <a:off x="4685614" y="1774311"/>
            <a:ext cx="665163" cy="66675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2" name="Oval 56"/>
          <p:cNvSpPr>
            <a:spLocks noChangeArrowheads="1"/>
          </p:cNvSpPr>
          <p:nvPr/>
        </p:nvSpPr>
        <p:spPr bwMode="gray">
          <a:xfrm>
            <a:off x="4691964" y="1780661"/>
            <a:ext cx="633413" cy="6223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3" name="Oval 57"/>
          <p:cNvSpPr>
            <a:spLocks noChangeArrowheads="1"/>
          </p:cNvSpPr>
          <p:nvPr/>
        </p:nvSpPr>
        <p:spPr bwMode="gray">
          <a:xfrm>
            <a:off x="4728477" y="1799711"/>
            <a:ext cx="563562" cy="503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4" name="Text Box 58"/>
          <p:cNvSpPr txBox="1">
            <a:spLocks noChangeArrowheads="1"/>
          </p:cNvSpPr>
          <p:nvPr/>
        </p:nvSpPr>
        <p:spPr bwMode="gray">
          <a:xfrm>
            <a:off x="4597570" y="1864012"/>
            <a:ext cx="8190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sz="1400" b="1" dirty="0">
                <a:cs typeface="B Bardiya" panose="00000400000000000000" pitchFamily="2" charset="-78"/>
              </a:rPr>
              <a:t>قوانین همکاری 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124393" y="4593801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توصیف میکند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3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59841" y="1982450"/>
            <a:ext cx="58723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SMART CITY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431392" y="3560281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شهر هوشمند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675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4630585" y="138628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767834" y="150350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5104055" y="2127645"/>
            <a:ext cx="13628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آگاهی اجتماعی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2802985" y="3822476"/>
            <a:ext cx="2998788" cy="1601788"/>
            <a:chOff x="1997" y="1314"/>
            <a:chExt cx="1889" cy="1009"/>
          </a:xfrm>
        </p:grpSpPr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532458" y="4201373"/>
            <a:ext cx="15071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b="1" dirty="0" smtClean="0">
                <a:cs typeface="B Bardiya" panose="00000400000000000000" pitchFamily="2" charset="-78"/>
              </a:rPr>
              <a:t>انجمن </a:t>
            </a:r>
            <a:r>
              <a:rPr lang="ar-SA" b="1" dirty="0">
                <a:cs typeface="B Bardiya" panose="00000400000000000000" pitchFamily="2" charset="-78"/>
              </a:rPr>
              <a:t>های مجازی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grpSp>
        <p:nvGrpSpPr>
          <p:cNvPr id="25" name="Group 11"/>
          <p:cNvGrpSpPr>
            <a:grpSpLocks/>
          </p:cNvGrpSpPr>
          <p:nvPr/>
        </p:nvGrpSpPr>
        <p:grpSpPr bwMode="auto">
          <a:xfrm>
            <a:off x="6272313" y="3843114"/>
            <a:ext cx="2998788" cy="1601788"/>
            <a:chOff x="1997" y="1314"/>
            <a:chExt cx="1889" cy="1009"/>
          </a:xfrm>
        </p:grpSpPr>
        <p:grpSp>
          <p:nvGrpSpPr>
            <p:cNvPr id="2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6628553" y="4092469"/>
            <a:ext cx="21513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Bardiya" panose="00000400000000000000" pitchFamily="2" charset="-78"/>
              </a:rPr>
              <a:t>منابع شبکه های اجتماعی آنلاین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ight Arrow 34"/>
          <p:cNvSpPr/>
          <p:nvPr/>
        </p:nvSpPr>
        <p:spPr>
          <a:xfrm rot="1812878">
            <a:off x="6426376" y="3233476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9016608">
            <a:off x="4314912" y="3235703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486371" y="3400757"/>
            <a:ext cx="598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94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9370459" y="123185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9507708" y="134907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9905940" y="1850863"/>
            <a:ext cx="1262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مکان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LOCATION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92955" y="189812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موقعیت دقیق شخص میتواند شناسایی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منابع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اطراف جامعه اجتماعی را فعال 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22" y="3060537"/>
            <a:ext cx="8343370" cy="36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3830849" y="1269141"/>
            <a:ext cx="70070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نگ هشدار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میتوانند توسط کاربر یا دستگاه ایجاد شود که در بالاترین اولویت است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43" name="Group 88"/>
          <p:cNvGrpSpPr>
            <a:grpSpLocks/>
          </p:cNvGrpSpPr>
          <p:nvPr/>
        </p:nvGrpSpPr>
        <p:grpSpPr bwMode="auto">
          <a:xfrm>
            <a:off x="10914183" y="1157416"/>
            <a:ext cx="762000" cy="665162"/>
            <a:chOff x="1110" y="2656"/>
            <a:chExt cx="1549" cy="1351"/>
          </a:xfrm>
        </p:grpSpPr>
        <p:sp>
          <p:nvSpPr>
            <p:cNvPr id="44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Text Box 98"/>
          <p:cNvSpPr txBox="1">
            <a:spLocks noChangeArrowheads="1"/>
          </p:cNvSpPr>
          <p:nvPr/>
        </p:nvSpPr>
        <p:spPr bwMode="gray">
          <a:xfrm>
            <a:off x="11111033" y="125584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28" name="Text Box 100"/>
          <p:cNvSpPr txBox="1">
            <a:spLocks noChangeArrowheads="1"/>
          </p:cNvSpPr>
          <p:nvPr/>
        </p:nvSpPr>
        <p:spPr bwMode="auto">
          <a:xfrm>
            <a:off x="1887862" y="2129103"/>
            <a:ext cx="894507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مشارکت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فعال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نشان دهنده تمایل فرد برای شرکت در یک فعالیت است و دارای اولویت دوم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0" name="Text Box 111"/>
          <p:cNvSpPr txBox="1">
            <a:spLocks noChangeArrowheads="1"/>
          </p:cNvSpPr>
          <p:nvPr/>
        </p:nvSpPr>
        <p:spPr bwMode="auto">
          <a:xfrm>
            <a:off x="5674155" y="3026180"/>
            <a:ext cx="51587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غیر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اضطراری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برای مراقبت با کمترین اولویت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1" name="Group 92"/>
          <p:cNvGrpSpPr>
            <a:grpSpLocks/>
          </p:cNvGrpSpPr>
          <p:nvPr/>
        </p:nvGrpSpPr>
        <p:grpSpPr bwMode="auto">
          <a:xfrm>
            <a:off x="10946182" y="2035580"/>
            <a:ext cx="762000" cy="665162"/>
            <a:chOff x="3174" y="2656"/>
            <a:chExt cx="1549" cy="1351"/>
          </a:xfrm>
        </p:grpSpPr>
        <p:sp>
          <p:nvSpPr>
            <p:cNvPr id="32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Text Box 101"/>
          <p:cNvSpPr txBox="1">
            <a:spLocks noChangeArrowheads="1"/>
          </p:cNvSpPr>
          <p:nvPr/>
        </p:nvSpPr>
        <p:spPr bwMode="gray">
          <a:xfrm>
            <a:off x="11143032" y="21340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42" name="Group 102"/>
          <p:cNvGrpSpPr>
            <a:grpSpLocks/>
          </p:cNvGrpSpPr>
          <p:nvPr/>
        </p:nvGrpSpPr>
        <p:grpSpPr bwMode="auto">
          <a:xfrm>
            <a:off x="10946182" y="2927755"/>
            <a:ext cx="762000" cy="665162"/>
            <a:chOff x="1110" y="2656"/>
            <a:chExt cx="1549" cy="1351"/>
          </a:xfrm>
        </p:grpSpPr>
        <p:sp>
          <p:nvSpPr>
            <p:cNvPr id="57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" name="Text Box 112"/>
          <p:cNvSpPr txBox="1">
            <a:spLocks noChangeArrowheads="1"/>
          </p:cNvSpPr>
          <p:nvPr/>
        </p:nvSpPr>
        <p:spPr bwMode="gray">
          <a:xfrm>
            <a:off x="11143032" y="302618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2689418"/>
            <a:ext cx="4600874" cy="343171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430210" y="5936462"/>
            <a:ext cx="4886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درخواست</a:t>
            </a:r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های معلول یا فرد سالمند به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سه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دسته تقسیم میشود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660" y="3739865"/>
            <a:ext cx="1785938" cy="29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80918" y="1034866"/>
            <a:ext cx="6595050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نیازهای یک فرد سالخورده میتواند توسط 3 بازیگر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سیستم ما پاسخ داده 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9" name="Text Box 97"/>
          <p:cNvSpPr txBox="1">
            <a:spLocks noChangeArrowheads="1"/>
          </p:cNvSpPr>
          <p:nvPr/>
        </p:nvSpPr>
        <p:spPr bwMode="auto">
          <a:xfrm>
            <a:off x="5719824" y="1948649"/>
            <a:ext cx="53559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مراقبان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حرفه ای : افرادی که دارای مهارت های تخصصی و خلاقانه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11135589" y="18122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1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 Box 98"/>
          <p:cNvSpPr txBox="1">
            <a:spLocks noChangeArrowheads="1"/>
          </p:cNvSpPr>
          <p:nvPr/>
        </p:nvSpPr>
        <p:spPr bwMode="gray">
          <a:xfrm>
            <a:off x="11332439" y="191063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4323461" y="2808611"/>
            <a:ext cx="67473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مراقبان غیر رسمی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: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افراد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معمولی، داوطلبان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 که در اضای خدمات وجه دریافت میکنند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Text Box 111"/>
          <p:cNvSpPr txBox="1">
            <a:spLocks noChangeArrowheads="1"/>
          </p:cNvSpPr>
          <p:nvPr/>
        </p:nvSpPr>
        <p:spPr bwMode="auto">
          <a:xfrm>
            <a:off x="3279906" y="3705688"/>
            <a:ext cx="77909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شرکت کنندگان :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 اشخاصی میشود که بدون در یافت وجه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مایل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به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پیوستن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به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فعالیت ها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7" name="Group 92"/>
          <p:cNvGrpSpPr>
            <a:grpSpLocks/>
          </p:cNvGrpSpPr>
          <p:nvPr/>
        </p:nvGrpSpPr>
        <p:grpSpPr bwMode="auto">
          <a:xfrm>
            <a:off x="11167588" y="2690374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18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Text Box 101"/>
          <p:cNvSpPr txBox="1">
            <a:spLocks noChangeArrowheads="1"/>
          </p:cNvSpPr>
          <p:nvPr/>
        </p:nvSpPr>
        <p:spPr bwMode="gray">
          <a:xfrm>
            <a:off x="11364438" y="278879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2" name="Group 102"/>
          <p:cNvGrpSpPr>
            <a:grpSpLocks/>
          </p:cNvGrpSpPr>
          <p:nvPr/>
        </p:nvGrpSpPr>
        <p:grpSpPr bwMode="auto">
          <a:xfrm>
            <a:off x="11167588" y="3582549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Text Box 112"/>
          <p:cNvSpPr txBox="1">
            <a:spLocks noChangeArrowheads="1"/>
          </p:cNvSpPr>
          <p:nvPr/>
        </p:nvSpPr>
        <p:spPr bwMode="gray">
          <a:xfrm>
            <a:off x="11364438" y="368097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68" y="4553338"/>
            <a:ext cx="1937089" cy="21456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87" y="4025593"/>
            <a:ext cx="2764131" cy="27641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97" y="4001519"/>
            <a:ext cx="2788205" cy="278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7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0967" y="1656485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از سنسورهای پزشکی و دستگاه های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فیزیکی تشکیل شده است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3176941"/>
            <a:ext cx="3264243" cy="30209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52" y="2965791"/>
            <a:ext cx="1519491" cy="34267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729" y="3302771"/>
            <a:ext cx="4244881" cy="275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9991" y="1621736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مورد استفاده قرار گرفته عبارتند از :</a:t>
            </a: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ltGray">
          <a:xfrm rot="20601703">
            <a:off x="3053622" y="3079891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ltGray">
          <a:xfrm rot="20601703">
            <a:off x="3110772" y="2917966"/>
            <a:ext cx="5562600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rc 6"/>
          <p:cNvSpPr>
            <a:spLocks/>
          </p:cNvSpPr>
          <p:nvPr/>
        </p:nvSpPr>
        <p:spPr bwMode="gray">
          <a:xfrm rot="20601703">
            <a:off x="5758722" y="2995754"/>
            <a:ext cx="2851150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rc 7"/>
          <p:cNvSpPr>
            <a:spLocks/>
          </p:cNvSpPr>
          <p:nvPr/>
        </p:nvSpPr>
        <p:spPr bwMode="gray">
          <a:xfrm rot="20601703" flipH="1">
            <a:off x="3164747" y="4308616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rc 8"/>
          <p:cNvSpPr>
            <a:spLocks/>
          </p:cNvSpPr>
          <p:nvPr/>
        </p:nvSpPr>
        <p:spPr bwMode="gray">
          <a:xfrm rot="20601703">
            <a:off x="5003072" y="2724291"/>
            <a:ext cx="2813050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Arc 9"/>
          <p:cNvSpPr>
            <a:spLocks/>
          </p:cNvSpPr>
          <p:nvPr/>
        </p:nvSpPr>
        <p:spPr bwMode="gray">
          <a:xfrm rot="20601703" flipH="1">
            <a:off x="2964722" y="3376754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gray">
          <a:xfrm rot="20601703">
            <a:off x="4571272" y="3632341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3685971" y="3854591"/>
            <a:ext cx="1172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GSR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 rot="21115924">
            <a:off x="5501952" y="3027935"/>
            <a:ext cx="13596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اکسیژن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6992011" y="3296253"/>
            <a:ext cx="15973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قند خون و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EMG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Freeform 14"/>
          <p:cNvSpPr>
            <a:spLocks/>
          </p:cNvSpPr>
          <p:nvPr/>
        </p:nvSpPr>
        <p:spPr bwMode="gray">
          <a:xfrm>
            <a:off x="7893909" y="3930791"/>
            <a:ext cx="1295400" cy="1711325"/>
          </a:xfrm>
          <a:custGeom>
            <a:avLst/>
            <a:gdLst>
              <a:gd name="T0" fmla="*/ 0 w 816"/>
              <a:gd name="T1" fmla="*/ 841 h 1078"/>
              <a:gd name="T2" fmla="*/ 784 w 816"/>
              <a:gd name="T3" fmla="*/ 0 h 1078"/>
              <a:gd name="T4" fmla="*/ 816 w 816"/>
              <a:gd name="T5" fmla="*/ 280 h 1078"/>
              <a:gd name="T6" fmla="*/ 544 w 816"/>
              <a:gd name="T7" fmla="*/ 672 h 1078"/>
              <a:gd name="T8" fmla="*/ 25 w 816"/>
              <a:gd name="T9" fmla="*/ 1078 h 1078"/>
              <a:gd name="T10" fmla="*/ 0 w 816"/>
              <a:gd name="T11" fmla="*/ 841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" name="Arc 15"/>
          <p:cNvSpPr>
            <a:spLocks/>
          </p:cNvSpPr>
          <p:nvPr/>
        </p:nvSpPr>
        <p:spPr bwMode="gray">
          <a:xfrm rot="20539205">
            <a:off x="6292122" y="3937141"/>
            <a:ext cx="2984500" cy="13462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6"/>
          <p:cNvSpPr>
            <a:spLocks/>
          </p:cNvSpPr>
          <p:nvPr/>
        </p:nvSpPr>
        <p:spPr bwMode="gray">
          <a:xfrm>
            <a:off x="6193697" y="4411804"/>
            <a:ext cx="1758950" cy="1236662"/>
          </a:xfrm>
          <a:custGeom>
            <a:avLst/>
            <a:gdLst>
              <a:gd name="T0" fmla="*/ 1071 w 1108"/>
              <a:gd name="T1" fmla="*/ 546 h 779"/>
              <a:gd name="T2" fmla="*/ 1108 w 1108"/>
              <a:gd name="T3" fmla="*/ 779 h 779"/>
              <a:gd name="T4" fmla="*/ 67 w 1108"/>
              <a:gd name="T5" fmla="*/ 168 h 779"/>
              <a:gd name="T6" fmla="*/ 0 w 1108"/>
              <a:gd name="T7" fmla="*/ 0 h 779"/>
              <a:gd name="T8" fmla="*/ 1071 w 1108"/>
              <a:gd name="T9" fmla="*/ 546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7325078" y="4387991"/>
            <a:ext cx="10567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5299167" y="5149991"/>
            <a:ext cx="16033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حسگر موقعیت بدن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3114115" y="4789366"/>
            <a:ext cx="20537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سنسورهای الکتروکاردیوگرام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ECG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white">
          <a:xfrm rot="20601703">
            <a:off x="4672872" y="3884754"/>
            <a:ext cx="2586037" cy="1090612"/>
          </a:xfrm>
          <a:prstGeom prst="ellipse">
            <a:avLst/>
          </a:prstGeom>
          <a:solidFill>
            <a:srgbClr val="2B2B2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21"/>
          <p:cNvSpPr>
            <a:spLocks/>
          </p:cNvSpPr>
          <p:nvPr/>
        </p:nvSpPr>
        <p:spPr bwMode="gray">
          <a:xfrm>
            <a:off x="6369909" y="4807091"/>
            <a:ext cx="1282700" cy="1028700"/>
          </a:xfrm>
          <a:custGeom>
            <a:avLst/>
            <a:gdLst>
              <a:gd name="T0" fmla="*/ 0 w 808"/>
              <a:gd name="T1" fmla="*/ 24 h 648"/>
              <a:gd name="T2" fmla="*/ 352 w 808"/>
              <a:gd name="T3" fmla="*/ 448 h 648"/>
              <a:gd name="T4" fmla="*/ 360 w 808"/>
              <a:gd name="T5" fmla="*/ 648 h 648"/>
              <a:gd name="T6" fmla="*/ 808 w 808"/>
              <a:gd name="T7" fmla="*/ 424 h 648"/>
              <a:gd name="T8" fmla="*/ 104 w 808"/>
              <a:gd name="T9" fmla="*/ 0 h 648"/>
              <a:gd name="T10" fmla="*/ 0 w 808"/>
              <a:gd name="T11" fmla="*/ 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97"/>
          <p:cNvSpPr txBox="1">
            <a:spLocks noChangeArrowheads="1"/>
          </p:cNvSpPr>
          <p:nvPr/>
        </p:nvSpPr>
        <p:spPr bwMode="auto">
          <a:xfrm>
            <a:off x="10364048" y="988880"/>
            <a:ext cx="15840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پزشکی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09947" y="1156297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همچنین میتوان سنسورهای بیشتری را در صورت پیشنهاد پزشکان متخصص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اضافه کنیم</a:t>
            </a:r>
          </a:p>
        </p:txBody>
      </p:sp>
      <p:pic>
        <p:nvPicPr>
          <p:cNvPr id="1026" name="Picture 2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76" y="3044625"/>
            <a:ext cx="7139616" cy="3655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409947" y="1909820"/>
            <a:ext cx="9101675" cy="9569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تمام این سنسورها به یک دستگاه هوشمند متصل میشود و سپس داده ها از طریق دستگا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هایی مثل تلفن هوشمند به سرور ارسال میشود</a:t>
            </a:r>
          </a:p>
        </p:txBody>
      </p:sp>
    </p:spTree>
    <p:extLst>
      <p:ext uri="{BB962C8B-B14F-4D97-AF65-F5344CB8AC3E}">
        <p14:creationId xmlns:p14="http://schemas.microsoft.com/office/powerpoint/2010/main" val="234744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2" y="321275"/>
            <a:ext cx="3401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 Box 97"/>
          <p:cNvSpPr txBox="1">
            <a:spLocks noChangeArrowheads="1"/>
          </p:cNvSpPr>
          <p:nvPr/>
        </p:nvSpPr>
        <p:spPr bwMode="auto">
          <a:xfrm>
            <a:off x="10315957" y="988880"/>
            <a:ext cx="16321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دستگاه های فیزیکی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50705" y="165648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یکی از دستگاه های فیزیکی استفاده شده در سیستم گوشی هوشمند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0704" y="232409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گوشی هوشمند محبوب ترین دستگاه موجود در زندگی روزمره مردم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50704" y="299169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های هوشمند موجود مانند اندروید، آیفون و بلک بری دارای ویژگی های مشترک مثل جی پی اس و بلوتوث هستند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0704" y="365930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این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جی پی اس برای درک مکان فیزیکی افراد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0703" y="432690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از بلوتوث برای اتصال اشیا هوشمند مثل صندلی چرخ دار هوشمند و شبکه سنسورهای بی سیم نصب شده روی بدن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53" y="5060412"/>
            <a:ext cx="4939356" cy="172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77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رویکرد ما، تصمیم گیری به خودی خود توسط نود حسگر انجام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00132" y="2106514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فرض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کنید سه پارامتر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برای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تیم مراقبت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بهداشتی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S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تعریف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شده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8389" y="2864699"/>
            <a:ext cx="2146742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 = (E1 E2 E3)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0132" y="3626395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اگر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E3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E2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E1</a:t>
            </a:r>
            <a:r>
              <a:rPr lang="en-US" sz="16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ترتیب مقادیر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آستانه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باشند</a:t>
            </a:r>
          </a:p>
        </p:txBody>
      </p:sp>
      <p:pic>
        <p:nvPicPr>
          <p:cNvPr id="1026" name="Picture 2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2" y="4558699"/>
            <a:ext cx="5870084" cy="95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25474" y="4408589"/>
            <a:ext cx="389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تابع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جمع</a:t>
            </a:r>
            <a:r>
              <a:rPr lang="ar-SA" dirty="0">
                <a:solidFill>
                  <a:schemeClr val="bg1"/>
                </a:solidFill>
                <a:ea typeface="Calibri" panose="020F0502020204030204" pitchFamily="34" charset="0"/>
                <a:cs typeface="B Bardiya" panose="00000400000000000000" pitchFamily="2" charset="-78"/>
              </a:rPr>
              <a:t>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آوری داده میتواند به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این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صورت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که در شکل میبینید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تعریف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شود</a:t>
            </a:r>
            <a:endParaRPr lang="en-US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7238828" y="4964462"/>
            <a:ext cx="3797615" cy="402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به جای پارامترهای آستانه از قوانین فازی استفاده میکنیم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8273842" y="2317949"/>
            <a:ext cx="27895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دلایل استفاده  ار آن این هست که : 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663">
            <a:off x="1528079" y="2966270"/>
            <a:ext cx="3174603" cy="1396825"/>
          </a:xfrm>
          <a:prstGeom prst="rect">
            <a:avLst/>
          </a:prstGeom>
        </p:spPr>
      </p:pic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4912988" y="4058408"/>
            <a:ext cx="5392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خواندن غیر مستقیم و غیر قابل اعتماد سنسورها، تا حدودی مدارا میشود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377708" y="3010844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0574558" y="310926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6694343" y="3143451"/>
            <a:ext cx="3607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منطق فازی مانند فرایند تفکر انسان کار میکند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369192" y="4904322"/>
            <a:ext cx="99437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در مقایسه با الگوریتم های دیگر که مبتنی بر نظریه احتمالات هستند، منطق فازی حالت بصری بیشتر و آسانتر برای استفاده میباشد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409707" y="3889008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0606557" y="398743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409707" y="4781183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" name="Text Box 112"/>
          <p:cNvSpPr txBox="1">
            <a:spLocks noChangeArrowheads="1"/>
          </p:cNvSpPr>
          <p:nvPr/>
        </p:nvSpPr>
        <p:spPr bwMode="gray">
          <a:xfrm>
            <a:off x="10606557" y="487960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558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" y="10274"/>
            <a:ext cx="12192000" cy="6858000"/>
          </a:xfrm>
          <a:prstGeom prst="rect">
            <a:avLst/>
          </a:prstGeom>
        </p:spPr>
      </p:pic>
      <p:sp>
        <p:nvSpPr>
          <p:cNvPr id="7" name="Text Box 97"/>
          <p:cNvSpPr txBox="1">
            <a:spLocks noChangeArrowheads="1"/>
          </p:cNvSpPr>
          <p:nvPr/>
        </p:nvSpPr>
        <p:spPr bwMode="auto">
          <a:xfrm>
            <a:off x="2586836" y="3887136"/>
            <a:ext cx="66752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پلت فرم بهداشت و مراقبت های اورژانسی برای سالمندان و افراد معلول در شهر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9321873" y="3750697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Text Box 98"/>
          <p:cNvSpPr txBox="1">
            <a:spLocks noChangeArrowheads="1"/>
          </p:cNvSpPr>
          <p:nvPr/>
        </p:nvSpPr>
        <p:spPr bwMode="gray">
          <a:xfrm>
            <a:off x="9518723" y="3849122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4" name="Text Box 100"/>
          <p:cNvSpPr txBox="1">
            <a:spLocks noChangeArrowheads="1"/>
          </p:cNvSpPr>
          <p:nvPr/>
        </p:nvSpPr>
        <p:spPr bwMode="auto">
          <a:xfrm>
            <a:off x="2272501" y="4747098"/>
            <a:ext cx="69846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نظارت بر سلامت هوشمند: یک پارادایم تشخیص آسیب شناسی صوتی برای شهرهای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5" name="Text Box 111"/>
          <p:cNvSpPr txBox="1">
            <a:spLocks noChangeArrowheads="1"/>
          </p:cNvSpPr>
          <p:nvPr/>
        </p:nvSpPr>
        <p:spPr bwMode="auto">
          <a:xfrm>
            <a:off x="3768359" y="5644175"/>
            <a:ext cx="54887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سیستم نظارت بر بیماری قلبی مبتنی بر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IOT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برای خدمات بهداشتی فراگیر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6" name="Group 92"/>
          <p:cNvGrpSpPr>
            <a:grpSpLocks/>
          </p:cNvGrpSpPr>
          <p:nvPr/>
        </p:nvGrpSpPr>
        <p:grpSpPr bwMode="auto">
          <a:xfrm>
            <a:off x="9353872" y="4628861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17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ext Box 101"/>
          <p:cNvSpPr txBox="1">
            <a:spLocks noChangeArrowheads="1"/>
          </p:cNvSpPr>
          <p:nvPr/>
        </p:nvSpPr>
        <p:spPr bwMode="gray">
          <a:xfrm>
            <a:off x="9550722" y="472728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9353872" y="5521036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2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Text Box 112"/>
          <p:cNvSpPr txBox="1">
            <a:spLocks noChangeArrowheads="1"/>
          </p:cNvSpPr>
          <p:nvPr/>
        </p:nvSpPr>
        <p:spPr bwMode="gray">
          <a:xfrm>
            <a:off x="9550722" y="561946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19565" y="242173"/>
            <a:ext cx="10952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HEALTH </a:t>
            </a:r>
            <a:r>
              <a:rPr lang="en-US" sz="4000" b="1" dirty="0" smtClean="0">
                <a:solidFill>
                  <a:schemeClr val="bg1"/>
                </a:solidFill>
              </a:rPr>
              <a:t>CARE </a:t>
            </a:r>
            <a:r>
              <a:rPr lang="en-US" sz="4000" b="1" dirty="0">
                <a:solidFill>
                  <a:schemeClr val="bg1"/>
                </a:solidFill>
              </a:rPr>
              <a:t>- INTERNET OF </a:t>
            </a:r>
            <a:r>
              <a:rPr lang="en-US" sz="4000" b="1" dirty="0" smtClean="0">
                <a:solidFill>
                  <a:schemeClr val="bg1"/>
                </a:solidFill>
              </a:rPr>
              <a:t>THINGS</a:t>
            </a:r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- </a:t>
            </a:r>
            <a:r>
              <a:rPr lang="en-US" sz="4000" b="1" dirty="0">
                <a:solidFill>
                  <a:schemeClr val="bg1"/>
                </a:solidFill>
              </a:rPr>
              <a:t>SMART </a:t>
            </a:r>
            <a:r>
              <a:rPr lang="en-US" sz="4000" b="1" dirty="0" smtClean="0">
                <a:solidFill>
                  <a:schemeClr val="bg1"/>
                </a:solidFill>
              </a:rPr>
              <a:t>CITY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9" name="Text Box 97"/>
          <p:cNvSpPr txBox="1">
            <a:spLocks noChangeArrowheads="1"/>
          </p:cNvSpPr>
          <p:nvPr/>
        </p:nvSpPr>
        <p:spPr bwMode="auto">
          <a:xfrm>
            <a:off x="6168351" y="1304859"/>
            <a:ext cx="52950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کلید واژه هایی هستند که در این 3 مقاله مورد استفاده قرار گرفته اند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0" name="Text Box 97"/>
          <p:cNvSpPr txBox="1">
            <a:spLocks noChangeArrowheads="1"/>
          </p:cNvSpPr>
          <p:nvPr/>
        </p:nvSpPr>
        <p:spPr bwMode="auto">
          <a:xfrm>
            <a:off x="3651585" y="1782355"/>
            <a:ext cx="78341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مقاله شماره یک به عنوان موضوع اصلی ارائه انتخاب شده، و از مقالات دیگر نیز در این زمینه کمک گرفتیم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1" name="Text Box 97"/>
          <p:cNvSpPr txBox="1">
            <a:spLocks noChangeArrowheads="1"/>
          </p:cNvSpPr>
          <p:nvPr/>
        </p:nvSpPr>
        <p:spPr bwMode="auto">
          <a:xfrm>
            <a:off x="1125253" y="2259851"/>
            <a:ext cx="103605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به عنوان مثال : یک مشکلی که خیلی از سالمندان با آن روبرو هستند مشکلات قلبی است که در این زمینه از مقاله شماره 3 کمک گرفته شده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4502719" y="2737608"/>
            <a:ext cx="70150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و یا از معماری استفاده شده در مقاله دوم برای درک بهتر مقاله شماره یک استفاده شده است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82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2050" name="Picture 2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135" y="2008144"/>
            <a:ext cx="593725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00132" y="1145738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نمودار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مفهومی تجزیه تحلیل داده های سنسور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00132" y="5911327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3 مرحله فازی سازی را انجام میدهیم</a:t>
            </a:r>
          </a:p>
        </p:txBody>
      </p:sp>
    </p:spTree>
    <p:extLst>
      <p:ext uri="{BB962C8B-B14F-4D97-AF65-F5344CB8AC3E}">
        <p14:creationId xmlns:p14="http://schemas.microsoft.com/office/powerpoint/2010/main" val="64752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14848" y="2364023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4814" y="2674189"/>
            <a:ext cx="2977733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 ما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طیف وسیعی از مقادیر واقعی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بوده که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از سنسور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ها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دریافت میکنیم 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5753" y="5378703"/>
            <a:ext cx="2977733" cy="10138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 که توسط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پرسنل متخصص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ایجاد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3" name="Striped Right Arrow 12"/>
          <p:cNvSpPr/>
          <p:nvPr/>
        </p:nvSpPr>
        <p:spPr>
          <a:xfrm rot="16200000">
            <a:off x="3300682" y="4213306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42209" y="1188038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داده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های خام را به متغییرهای زبانی فازی تبدیل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4981200" y="2749141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88"/>
          <p:cNvGrpSpPr>
            <a:grpSpLocks/>
          </p:cNvGrpSpPr>
          <p:nvPr/>
        </p:nvGrpSpPr>
        <p:grpSpPr bwMode="auto">
          <a:xfrm>
            <a:off x="9771894" y="224583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98"/>
          <p:cNvSpPr txBox="1">
            <a:spLocks noChangeArrowheads="1"/>
          </p:cNvSpPr>
          <p:nvPr/>
        </p:nvSpPr>
        <p:spPr bwMode="gray">
          <a:xfrm>
            <a:off x="9968744" y="234425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grpSp>
        <p:nvGrpSpPr>
          <p:cNvPr id="23" name="Group 92"/>
          <p:cNvGrpSpPr>
            <a:grpSpLocks/>
          </p:cNvGrpSpPr>
          <p:nvPr/>
        </p:nvGrpSpPr>
        <p:grpSpPr bwMode="auto">
          <a:xfrm>
            <a:off x="7112908" y="4897896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4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" name="Text Box 101"/>
          <p:cNvSpPr txBox="1">
            <a:spLocks noChangeArrowheads="1"/>
          </p:cNvSpPr>
          <p:nvPr/>
        </p:nvSpPr>
        <p:spPr bwMode="gray">
          <a:xfrm>
            <a:off x="7309758" y="499632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4600200" y="664266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4797050" y="76269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40514" y="938499"/>
            <a:ext cx="9076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یک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3854" y="5292351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34190" y="2726258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47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75388" y="275943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10554" y="5315152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به وسیله داده های مرحله قبل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7131275" y="3144557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8768545" y="479138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8964307" y="488980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130282" y="938499"/>
            <a:ext cx="8178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دو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641354" y="2781856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019959" y="321275"/>
            <a:ext cx="1549381" cy="137413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قوانین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Striped Right Arrow 37"/>
          <p:cNvSpPr/>
          <p:nvPr/>
        </p:nvSpPr>
        <p:spPr>
          <a:xfrm rot="5400000">
            <a:off x="5364256" y="1715292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441770" y="1465207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با استفاده از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قوانین و متغییرهای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خروجی را نتیجه گیری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40" name="Group 102"/>
          <p:cNvGrpSpPr>
            <a:grpSpLocks/>
          </p:cNvGrpSpPr>
          <p:nvPr/>
        </p:nvGrpSpPr>
        <p:grpSpPr bwMode="auto">
          <a:xfrm>
            <a:off x="3799761" y="941435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1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4" name="Text Box 112"/>
          <p:cNvSpPr txBox="1">
            <a:spLocks noChangeArrowheads="1"/>
          </p:cNvSpPr>
          <p:nvPr/>
        </p:nvSpPr>
        <p:spPr bwMode="gray">
          <a:xfrm>
            <a:off x="3995523" y="103986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435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61354" y="938499"/>
            <a:ext cx="8867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سه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993655" y="2575910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59621" y="258208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خارج کننده از حالت 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Striped Right Arrow 26"/>
          <p:cNvSpPr/>
          <p:nvPr/>
        </p:nvSpPr>
        <p:spPr>
          <a:xfrm rot="10800000">
            <a:off x="7918646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3271936" y="1057564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متغییر های خروجی فازی با استفاده از روش </a:t>
            </a:r>
            <a:r>
              <a:rPr lang="en-US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Centroid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به مجموعه ای شکننده تبدیل 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35" name="Group 102"/>
          <p:cNvGrpSpPr>
            <a:grpSpLocks/>
          </p:cNvGrpSpPr>
          <p:nvPr/>
        </p:nvGrpSpPr>
        <p:grpSpPr bwMode="auto">
          <a:xfrm>
            <a:off x="5658621" y="5123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12"/>
          <p:cNvSpPr txBox="1">
            <a:spLocks noChangeArrowheads="1"/>
          </p:cNvSpPr>
          <p:nvPr/>
        </p:nvSpPr>
        <p:spPr bwMode="gray">
          <a:xfrm>
            <a:off x="5854383" y="61073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55" name="Striped Right Arrow 54"/>
          <p:cNvSpPr/>
          <p:nvPr/>
        </p:nvSpPr>
        <p:spPr>
          <a:xfrm rot="10800000">
            <a:off x="4330410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720340" y="2650209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خروجی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061888" y="5171853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خروجی ما میتواند آلارم و یا فعال کردن یکی از سنسور ها باشد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58" name="Group 102"/>
          <p:cNvGrpSpPr>
            <a:grpSpLocks/>
          </p:cNvGrpSpPr>
          <p:nvPr/>
        </p:nvGrpSpPr>
        <p:grpSpPr bwMode="auto">
          <a:xfrm>
            <a:off x="5419879" y="4648082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5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2" name="Text Box 112"/>
          <p:cNvSpPr txBox="1">
            <a:spLocks noChangeArrowheads="1"/>
          </p:cNvSpPr>
          <p:nvPr/>
        </p:nvSpPr>
        <p:spPr bwMode="gray">
          <a:xfrm>
            <a:off x="5615641" y="4746507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0461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39" y="2736281"/>
            <a:ext cx="6142450" cy="32391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این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در محیط آزمایشگاهی تحقیقاتی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پیاده سازی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کاربران در یک فضای داخلی متشکل از دو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قرار دادیم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1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توسط شبکه سنسور بی سیم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WSN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توسعه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دهنده</a:t>
            </a: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نظارت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2941" y="2817993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وسیله ای برای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حس کردن و نشان دادن دما، رطوبت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، و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وجود آب در کف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زمین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992" y="3926470"/>
            <a:ext cx="4176778" cy="261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4348" y="1458324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برای ایجاد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قابلیت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همکاری بین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اجزاء 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اتاق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imote2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اضافه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348" y="2342842"/>
            <a:ext cx="8974880" cy="3098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61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7893" y="1481013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دستگاه های فیزیکی و سنسورها توسط کاربر به هم متصل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7893" y="2355987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عنوان مثال : حسگر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ضربان قلب در مچ دست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7893" y="3230961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سنسورهای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ECG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در کمر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7893" y="4105935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برخی دیگر از سنسور ها در کمربند بسته میشوند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89" y="2144648"/>
            <a:ext cx="3263220" cy="2730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8625640" y="4980909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Traffic" panose="00000400000000000000" pitchFamily="2" charset="-78"/>
              </a:rPr>
              <a:t>ماژول</a:t>
            </a:r>
            <a:r>
              <a:rPr lang="en-US" b="1" dirty="0">
                <a:solidFill>
                  <a:schemeClr val="bg1"/>
                </a:solidFill>
                <a:cs typeface="B Traffic" panose="00000400000000000000" pitchFamily="2" charset="-78"/>
              </a:rPr>
              <a:t>CC2540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7893" y="4980909"/>
            <a:ext cx="5890658" cy="1040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ماژول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CC2540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دستگاه ها و سنسور های ما توانایی ارتباط با پرتکل های مختلف  را بدست می آورند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0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472" y="2162929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برای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شناسایی مکان در هر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یک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نبش ورودی 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نصب 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9472" y="3037903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هر کاربر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تگ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را به عنوان مثال به گوشی خود متصل میکند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472" y="3912877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هنگامی که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فرد وارد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میشود، برچسب مربوطه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توسط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خوانده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83" y="1570468"/>
            <a:ext cx="3765199" cy="3704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058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03257" y="1849689"/>
            <a:ext cx="6044878" cy="8233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دوربینـها را با نـودهـای بیسـیم نصب کرده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03257" y="2767718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دادهای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نـودهای حـسگر به وسیـلـه سیـستم عامـل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انـدرویـد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جـمـع آوری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03257" y="4121177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کار با سیستم راحت بوده و کاربر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باید فقط دستگاه را روشن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کندتا اندازه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گیری ها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مخزن ارسال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74" y="1745915"/>
            <a:ext cx="5964193" cy="37411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5601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9485" y="2980153"/>
            <a:ext cx="11113029" cy="8976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پلت فرم بهداشت و مراقبت های اورژانسی برای سالمندان و افراد معلول در شهر </a:t>
            </a:r>
            <a:r>
              <a:rPr lang="fa-IR" sz="2400" dirty="0" smtClean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هوشمند</a:t>
            </a:r>
            <a:endParaRPr lang="en-US" sz="2400" dirty="0">
              <a:solidFill>
                <a:schemeClr val="bg1"/>
              </a:solidFill>
              <a:latin typeface="0 Bardiya"/>
              <a:cs typeface="0 Narm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0060" y="5988907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latin typeface="0 Bardiya"/>
                <a:cs typeface="0 Farnaz" panose="00000400000000000000" pitchFamily="2" charset="-78"/>
              </a:rPr>
              <a:t>محمدرضا احدیان</a:t>
            </a:r>
            <a:endParaRPr lang="en-US" dirty="0">
              <a:solidFill>
                <a:schemeClr val="bg1"/>
              </a:solidFill>
              <a:latin typeface="0 Bardiya"/>
              <a:cs typeface="0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97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1" y="1324379"/>
            <a:ext cx="11351522" cy="50144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59266" y="1017666"/>
            <a:ext cx="8940871" cy="613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بستگان میتوانند موقعیت مکانی فرد معلول، پارامترهای فیزیکی غیر طبیعی و وضعیت هشدار را مشاهده 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97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16" y="1846355"/>
            <a:ext cx="8940871" cy="454620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215" y="1141339"/>
            <a:ext cx="8940871" cy="9800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تلفن هوشمند، دستگاه هسته ای شبکه حسگر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محسوب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شده و فقط یک گت وی برای انتقال داده ها و دستورالعمل ها بین نودها و اینترنت نیست بلکه رابطی بین دنیای انسان و دنیای فیزیکی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37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7084" y="321275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نتیجه گیری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51222" y="1022171"/>
            <a:ext cx="7702350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این مدل برای نظارت بر سالمندان و افراد معلول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میکنیم </a:t>
            </a:r>
            <a:r>
              <a:rPr lang="fa-IR" b="1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</a:t>
            </a:r>
            <a:r>
              <a:rPr lang="fa-IR" b="1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شرایط  بحرانی ،کمک های </a:t>
            </a:r>
            <a:r>
              <a:rPr lang="fa-IR" b="1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اضطراری </a:t>
            </a:r>
            <a:r>
              <a:rPr lang="fa-IR" b="1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فرد ارائه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222" y="3143125"/>
            <a:ext cx="7702350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از طریق آن سالمند و افراد معلول میتوانند سلامت جسمی خود را با مشارکت در فعالیت های جسمانی بهبود دهند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222" y="2082648"/>
            <a:ext cx="7702350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همچنین انجمن های اجتماعی این امکان را فراهم میکند که فرد به فعالیت های گروهی بپیوندد و این باعث حفظ و حتی ایجاد شبکه های اجتماعی جدید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142" y="3847523"/>
            <a:ext cx="3792366" cy="301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7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2174" y="1412588"/>
            <a:ext cx="8865862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کامل کردن مدل پیشنهادی ، ایده ای به ذهنم رسید و آن هم برسی اختلالات روانپزشکی در سالمندان بود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2174" y="2551307"/>
            <a:ext cx="8865862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طی مصالعاتی که انجام دادم با تست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GHQ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آشنا شدم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2174" y="3690026"/>
            <a:ext cx="8865862" cy="9675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تست یکی از رایج ترین تست های روانشناسی برای بررسی سلامت عمومی جسمی و روانی افراد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12174" y="4828745"/>
            <a:ext cx="8865862" cy="11302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شامل 28 سوال 4 جوابی است که پس از پاسخ دادن ، امتیازاتی که فرد گرفته تحلیل میشود و وضعیت سلامت عمومی  و اختلالات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روانپزشکی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در فرد سالمند مشخص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1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40511" y="995494"/>
            <a:ext cx="8865862" cy="11209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تصاویری که مشاهده میکنید فرایند تحلیل پاسخ ها را شرح میدهد که اگر این تحلیل قرار باشد به صورت دستی انجام شود کار بسیار دشواری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0" y="2660260"/>
            <a:ext cx="1811378" cy="2354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203" y="2660260"/>
            <a:ext cx="1901063" cy="2354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941" y="2651515"/>
            <a:ext cx="1901063" cy="236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98" y="2651515"/>
            <a:ext cx="1901063" cy="2354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455" y="2651515"/>
            <a:ext cx="1901062" cy="2346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6078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68592" y="1170155"/>
            <a:ext cx="8865862" cy="11209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همین تصمیم به ساخت اپلیکیشنی برای گوشی های اندروید گرفتم که میتواند بخشی از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بهداشت و مراقبت های اورژانسی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شهر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هوشمند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باشد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997" y="2559986"/>
            <a:ext cx="1848378" cy="38168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60" y="2559986"/>
            <a:ext cx="1848378" cy="38168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523" y="2559986"/>
            <a:ext cx="1855994" cy="38325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786" y="2544261"/>
            <a:ext cx="1855994" cy="38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68592" y="1170155"/>
            <a:ext cx="8865862" cy="10182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اپلیکیشن با زبان جاوا و در محیط 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eclipse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توسعه داده شد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263" y="3020602"/>
            <a:ext cx="2560614" cy="2555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190" y="2867916"/>
            <a:ext cx="2818374" cy="2860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023" y="3345742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7221" y="892753"/>
            <a:ext cx="8865862" cy="10182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با نام دکتر موبایل در مارکت های برتر آندروید ایران مانند بازار و ایران اپس منتشر شده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12" y="2113796"/>
            <a:ext cx="6656080" cy="458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62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6881" y="1463540"/>
            <a:ext cx="8876162" cy="611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جزء معدود اپلیکیشن های ایرانی در حوزه سلامت است که توانسته 5 ستاره بگیرد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6881" y="2181347"/>
            <a:ext cx="8876162" cy="611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مارکت ایران اپس بیش از 6 هزار بار دانلود شده است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6881" y="2899154"/>
            <a:ext cx="8876162" cy="604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توانسته کامنت های خوبی از کاربران دریافت کند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3722185"/>
            <a:ext cx="8182806" cy="653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4501102"/>
            <a:ext cx="8182806" cy="904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5530351"/>
            <a:ext cx="8182806" cy="773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8609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6881" y="1463540"/>
            <a:ext cx="8876162" cy="611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جزء معدود اپلیکیشن های ایرانی در حوزه سلامت است که توانسته 5 ستاره بگیرد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6881" y="2181347"/>
            <a:ext cx="8876162" cy="611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مارکت ایران اپس بیش از 6 هزار بار دانلود شده است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6881" y="2899154"/>
            <a:ext cx="8876162" cy="604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توانسته کامنت های خوبی از کاربران دریافت کند 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3722185"/>
            <a:ext cx="8182806" cy="653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4501102"/>
            <a:ext cx="8182806" cy="904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9" y="5530351"/>
            <a:ext cx="8182806" cy="773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420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7" y="321275"/>
            <a:ext cx="649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invGray">
          <a:xfrm>
            <a:off x="0" y="1320114"/>
            <a:ext cx="7117492" cy="4495800"/>
          </a:xfrm>
          <a:prstGeom prst="rightArrow">
            <a:avLst>
              <a:gd name="adj1" fmla="val 79306"/>
              <a:gd name="adj2" fmla="val 33584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189471" y="1929714"/>
            <a:ext cx="5165123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پلت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فرم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های اورژانسی برای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سالمندان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و افراد معلول </a:t>
            </a:r>
            <a:endParaRPr lang="fa-IR" altLang="en-US" b="1" dirty="0" smtClean="0">
              <a:solidFill>
                <a:schemeClr val="bg1"/>
              </a:solidFill>
              <a:cs typeface="B Bardiya" panose="00000400000000000000" pitchFamily="2" charset="-78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شهر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gray">
          <a:xfrm>
            <a:off x="189472" y="3072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ظـهـور فناوری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های جدید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gray">
          <a:xfrm>
            <a:off x="189472" y="4215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های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IOT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AutoShape 7"/>
          <p:cNvSpPr>
            <a:spLocks noChangeArrowheads="1"/>
          </p:cNvSpPr>
          <p:nvPr/>
        </p:nvSpPr>
        <p:spPr bwMode="black">
          <a:xfrm>
            <a:off x="5004487" y="2857501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a-IR" altLang="en-US" b="1" dirty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Bardiya" panose="00000400000000000000" pitchFamily="2" charset="-78"/>
              </a:rPr>
              <a:t>منعکس کننده</a:t>
            </a:r>
            <a:endParaRPr lang="en-US" altLang="en-US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cs typeface="B Bardiy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6731" y="2201563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latin typeface="Bard"/>
                <a:cs typeface="B Bardiya" panose="00000400000000000000" pitchFamily="2" charset="-78"/>
              </a:rPr>
              <a:t>این مطلب هستند که کیفیت زندگی انسانی به یکی از مهم ترین جنبه های شهرهای هوشمند تبدیل شده است </a:t>
            </a:r>
            <a:endParaRPr lang="fa-IR" altLang="en-US" b="1" dirty="0">
              <a:solidFill>
                <a:schemeClr val="bg1"/>
              </a:solidFill>
              <a:latin typeface="Bard"/>
              <a:cs typeface="B Bardiy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96731" y="3684888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cs typeface="B Bardiya" panose="00000400000000000000" pitchFamily="2" charset="-78"/>
              </a:rPr>
              <a:t>هدف نظارت بر سلامت سالمندان و افراد معلول توانسته توجه و تمرکز زیادی را به خود جلب کند</a:t>
            </a:r>
            <a:endParaRPr lang="fa-IR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6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9472" y="648193"/>
            <a:ext cx="5060622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اپلیکیشن به نحوی طراحی شده که کار با آن بسیار ساده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9472" y="1482374"/>
            <a:ext cx="5060622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ابتدا کاربر در اپلیکیشن لاگین میکند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133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7279" y="5242329"/>
            <a:ext cx="6077764" cy="8214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کاربر یکی از تست های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GHQ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که در اپلیکیشن پیشبینی شده را انتخاب میکند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994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87513" y="5528418"/>
            <a:ext cx="5060622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سوالات مطرح شده توسط سیستم پاسخ میدهد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145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6382" y="2837906"/>
            <a:ext cx="6538126" cy="9041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پاسخ ها توسط اپلیکیشن پردازش شده و تفسیر سیستم برای کاربر به نمایش در می آید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459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37078" y="2976937"/>
            <a:ext cx="6732211" cy="9041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اپلیکیشن در صورتی که علائم بیماری خفیف باشد برای شخص دارو های گیاهی تجویز میکند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25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7833" y="321275"/>
            <a:ext cx="630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dirty="0" smtClean="0">
                <a:solidFill>
                  <a:schemeClr val="bg1"/>
                </a:solidFill>
                <a:cs typeface="0 Narm" panose="00000400000000000000" pitchFamily="2" charset="-78"/>
              </a:rPr>
              <a:t>GHQ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" y="0"/>
            <a:ext cx="12170364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89472" y="1538727"/>
            <a:ext cx="5786137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پردازش ها همگی سمت کلاینت انجام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9472" y="2331104"/>
            <a:ext cx="5786136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کاربران خود در صورت خفیف بودن علائم دارو های گیاهی پیشنهاد میدهد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9472" y="3140077"/>
            <a:ext cx="5786136" cy="8070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قابلیت دسترسی آسان به اشیاء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دارد و از پروتکل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soap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پشتیبانی میکند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9472" y="4012013"/>
            <a:ext cx="5786136" cy="7454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حتی با ورژن های قدیمی آنروید نیز به خوبی کار میکند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2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427308" y="2454876"/>
            <a:ext cx="1874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9600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پایان</a:t>
            </a:r>
            <a:endParaRPr lang="en-US" sz="9600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4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Freeform 3"/>
          <p:cNvSpPr>
            <a:spLocks noEditPoints="1"/>
          </p:cNvSpPr>
          <p:nvPr/>
        </p:nvSpPr>
        <p:spPr bwMode="gray">
          <a:xfrm rot="20241944">
            <a:off x="3325032" y="2456951"/>
            <a:ext cx="6853237" cy="2803525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Oval 4"/>
          <p:cNvSpPr>
            <a:spLocks noChangeArrowheads="1"/>
          </p:cNvSpPr>
          <p:nvPr/>
        </p:nvSpPr>
        <p:spPr bwMode="gray">
          <a:xfrm>
            <a:off x="6057119" y="1594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3" name="Oval 5"/>
          <p:cNvSpPr>
            <a:spLocks noChangeArrowheads="1"/>
          </p:cNvSpPr>
          <p:nvPr/>
        </p:nvSpPr>
        <p:spPr bwMode="gray">
          <a:xfrm>
            <a:off x="3542519" y="3118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4" name="Oval 6"/>
          <p:cNvSpPr>
            <a:spLocks noChangeArrowheads="1"/>
          </p:cNvSpPr>
          <p:nvPr/>
        </p:nvSpPr>
        <p:spPr bwMode="gray">
          <a:xfrm>
            <a:off x="4425169" y="4815976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gray">
          <a:xfrm>
            <a:off x="7200119" y="41857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235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gray">
          <a:xfrm>
            <a:off x="9028919" y="1823538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white">
          <a:xfrm>
            <a:off x="3714822" y="3568588"/>
            <a:ext cx="9396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پردازش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white">
          <a:xfrm>
            <a:off x="6269497" y="2035747"/>
            <a:ext cx="8595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سنجش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white">
          <a:xfrm>
            <a:off x="9366680" y="2276253"/>
            <a:ext cx="6383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پاسخ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white">
          <a:xfrm>
            <a:off x="7429830" y="4638453"/>
            <a:ext cx="8370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استنتاج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white">
          <a:xfrm>
            <a:off x="4690454" y="5137335"/>
            <a:ext cx="7521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ذخیره</a:t>
            </a:r>
            <a:endParaRPr lang="en-US" dirty="0" smtClean="0">
              <a:solidFill>
                <a:schemeClr val="bg1"/>
              </a:solidFill>
              <a:cs typeface="0 Traffic Bold" panose="00000700000000000000" pitchFamily="2" charset="-78"/>
            </a:endParaRPr>
          </a:p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سازی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3" name="Line 15"/>
          <p:cNvSpPr>
            <a:spLocks noChangeShapeType="1"/>
          </p:cNvSpPr>
          <p:nvPr/>
        </p:nvSpPr>
        <p:spPr bwMode="black">
          <a:xfrm>
            <a:off x="4763051" y="2098970"/>
            <a:ext cx="1793875" cy="16176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cxnSp>
        <p:nvCxnSpPr>
          <p:cNvPr id="44" name="AutoShape 16"/>
          <p:cNvCxnSpPr>
            <a:cxnSpLocks noChangeShapeType="1"/>
          </p:cNvCxnSpPr>
          <p:nvPr/>
        </p:nvCxnSpPr>
        <p:spPr bwMode="black">
          <a:xfrm flipH="1">
            <a:off x="2704319" y="1882276"/>
            <a:ext cx="2016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204348" y="1405779"/>
            <a:ext cx="51844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سیستم های مراقبت های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بهداشتی متکی </a:t>
            </a:r>
          </a:p>
          <a:p>
            <a:pPr algn="ctr" rtl="1"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بر </a:t>
            </a:r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کامپونت هایی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هستند 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که مسئولیت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های زیر را دارند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03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AutoShape 7"/>
          <p:cNvSpPr>
            <a:spLocks noChangeAspect="1" noChangeArrowheads="1" noTextEdit="1"/>
          </p:cNvSpPr>
          <p:nvPr/>
        </p:nvSpPr>
        <p:spPr bwMode="gray">
          <a:xfrm>
            <a:off x="4903144" y="3926488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gray">
          <a:xfrm>
            <a:off x="4903144" y="39296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AutoShape 9"/>
          <p:cNvSpPr>
            <a:spLocks noChangeAspect="1" noChangeArrowheads="1" noTextEdit="1"/>
          </p:cNvSpPr>
          <p:nvPr/>
        </p:nvSpPr>
        <p:spPr bwMode="gray">
          <a:xfrm flipH="1">
            <a:off x="6549382" y="39264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gray">
          <a:xfrm flipH="1">
            <a:off x="6555732" y="39296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4728519" y="2302475"/>
            <a:ext cx="2998788" cy="1601788"/>
            <a:chOff x="1997" y="1314"/>
            <a:chExt cx="1889" cy="1009"/>
          </a:xfrm>
        </p:grpSpPr>
        <p:grpSp>
          <p:nvGrpSpPr>
            <p:cNvPr id="1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263227" y="2660734"/>
            <a:ext cx="18966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>
                <a:cs typeface="0 Traffic Bold" panose="00000700000000000000" pitchFamily="2" charset="-78"/>
              </a:rPr>
              <a:t>هدف این پلت فرم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6324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واکنش های اوژانسی در زمانی که وضعیت </a:t>
            </a:r>
            <a:r>
              <a:rPr lang="ar-SA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پزشکی </a:t>
            </a: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فرد غیر طبیعی </a:t>
            </a: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باشد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554270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>
                <a:solidFill>
                  <a:schemeClr val="bg1"/>
                </a:solidFill>
                <a:cs typeface="0 Traffic Bold" panose="00000700000000000000" pitchFamily="2" charset="-78"/>
              </a:rPr>
              <a:t>نظارت بر سلامت سالمندان و افراد معلول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60605" y="1074393"/>
            <a:ext cx="7955370" cy="85326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در این مقاله یک چهارچوب سنجش </a:t>
            </a:r>
            <a:r>
              <a:rPr lang="ar-SA" sz="1600" dirty="0" smtClean="0">
                <a:solidFill>
                  <a:schemeClr val="tx1"/>
                </a:solidFill>
                <a:cs typeface="0 Traffic Bold" panose="00000700000000000000" pitchFamily="2" charset="-78"/>
              </a:rPr>
              <a:t>برای </a:t>
            </a: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مراقبت از سالمندان و افراد معلول پیشنهاد میشود</a:t>
            </a:r>
            <a:endParaRPr lang="en-US" altLang="en-US" sz="1100" dirty="0">
              <a:solidFill>
                <a:schemeClr val="tx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</TotalTime>
  <Words>3241</Words>
  <Application>Microsoft Office PowerPoint</Application>
  <PresentationFormat>Widescreen</PresentationFormat>
  <Paragraphs>514</Paragraphs>
  <Slides>76</Slides>
  <Notes>75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91" baseType="lpstr">
      <vt:lpstr>0 Bardiya</vt:lpstr>
      <vt:lpstr>0 Farnaz</vt:lpstr>
      <vt:lpstr>0 Khodkar Bold</vt:lpstr>
      <vt:lpstr>0 Narm</vt:lpstr>
      <vt:lpstr>0 Traffic Bold</vt:lpstr>
      <vt:lpstr>Arial</vt:lpstr>
      <vt:lpstr>B Bardiya</vt:lpstr>
      <vt:lpstr>B Nazanin</vt:lpstr>
      <vt:lpstr>B Traffic</vt:lpstr>
      <vt:lpstr>Bard</vt:lpstr>
      <vt:lpstr>Calibri</vt:lpstr>
      <vt:lpstr>Calibri Light</vt:lpstr>
      <vt:lpstr>Castellar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305</cp:revision>
  <dcterms:created xsi:type="dcterms:W3CDTF">2017-04-10T08:49:54Z</dcterms:created>
  <dcterms:modified xsi:type="dcterms:W3CDTF">2017-11-07T22:52:33Z</dcterms:modified>
</cp:coreProperties>
</file>