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2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3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14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61" r:id="rId2"/>
    <p:sldId id="262" r:id="rId3"/>
    <p:sldId id="268" r:id="rId4"/>
    <p:sldId id="269" r:id="rId5"/>
    <p:sldId id="270" r:id="rId6"/>
    <p:sldId id="263" r:id="rId7"/>
    <p:sldId id="271" r:id="rId8"/>
    <p:sldId id="272" r:id="rId9"/>
    <p:sldId id="273" r:id="rId10"/>
    <p:sldId id="264" r:id="rId11"/>
    <p:sldId id="274" r:id="rId12"/>
    <p:sldId id="275" r:id="rId13"/>
    <p:sldId id="276" r:id="rId14"/>
    <p:sldId id="278" r:id="rId15"/>
    <p:sldId id="265" r:id="rId16"/>
    <p:sldId id="281" r:id="rId17"/>
    <p:sldId id="284" r:id="rId18"/>
    <p:sldId id="285" r:id="rId19"/>
    <p:sldId id="282" r:id="rId20"/>
    <p:sldId id="288" r:id="rId21"/>
    <p:sldId id="289" r:id="rId22"/>
    <p:sldId id="290" r:id="rId23"/>
    <p:sldId id="291" r:id="rId24"/>
    <p:sldId id="296" r:id="rId25"/>
    <p:sldId id="297" r:id="rId26"/>
    <p:sldId id="298" r:id="rId27"/>
    <p:sldId id="292" r:id="rId28"/>
    <p:sldId id="293" r:id="rId29"/>
    <p:sldId id="294" r:id="rId30"/>
    <p:sldId id="295" r:id="rId31"/>
    <p:sldId id="304" r:id="rId32"/>
    <p:sldId id="305" r:id="rId33"/>
    <p:sldId id="299" r:id="rId34"/>
    <p:sldId id="306" r:id="rId35"/>
    <p:sldId id="307" r:id="rId36"/>
    <p:sldId id="308" r:id="rId37"/>
    <p:sldId id="310" r:id="rId38"/>
    <p:sldId id="311" r:id="rId39"/>
    <p:sldId id="309" r:id="rId40"/>
    <p:sldId id="312" r:id="rId41"/>
    <p:sldId id="313" r:id="rId42"/>
    <p:sldId id="314" r:id="rId43"/>
    <p:sldId id="300" r:id="rId44"/>
    <p:sldId id="301" r:id="rId45"/>
    <p:sldId id="302" r:id="rId46"/>
    <p:sldId id="303" r:id="rId47"/>
    <p:sldId id="316" r:id="rId48"/>
    <p:sldId id="317" r:id="rId49"/>
    <p:sldId id="325" r:id="rId50"/>
    <p:sldId id="318" r:id="rId51"/>
    <p:sldId id="322" r:id="rId52"/>
    <p:sldId id="323" r:id="rId53"/>
    <p:sldId id="324" r:id="rId54"/>
    <p:sldId id="319" r:id="rId55"/>
    <p:sldId id="326" r:id="rId56"/>
    <p:sldId id="327" r:id="rId57"/>
    <p:sldId id="267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madreza ahadia" initials="ma" lastIdx="2" clrIdx="0">
    <p:extLst>
      <p:ext uri="{19B8F6BF-5375-455C-9EA6-DF929625EA0E}">
        <p15:presenceInfo xmlns:p15="http://schemas.microsoft.com/office/powerpoint/2012/main" userId="a38df4e41e9fda9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024"/>
    <a:srgbClr val="08B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F89659-9A3F-4C07-9D0A-E841A26456F0}" type="doc">
      <dgm:prSet loTypeId="urn:microsoft.com/office/officeart/2005/8/layout/chart3" loCatId="cycle" qsTypeId="urn:microsoft.com/office/officeart/2005/8/quickstyle/3d9" qsCatId="3D" csTypeId="urn:microsoft.com/office/officeart/2005/8/colors/colorful4" csCatId="colorful" phldr="1"/>
      <dgm:spPr/>
    </dgm:pt>
    <dgm:pt modelId="{24801B8C-D1E7-47BF-B21B-30B9F6D6C0C9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صنعت</a:t>
          </a:r>
          <a:endParaRPr lang="en-US" dirty="0">
            <a:cs typeface="0 Farnaz" panose="00000400000000000000" pitchFamily="2" charset="-78"/>
          </a:endParaRPr>
        </a:p>
      </dgm:t>
    </dgm:pt>
    <dgm:pt modelId="{9989AED4-7B61-4E6C-8252-1DF7A9E00918}" type="parTrans" cxnId="{17E7EE7E-A132-4C8B-A1DB-8EDD0323241F}">
      <dgm:prSet/>
      <dgm:spPr/>
      <dgm:t>
        <a:bodyPr/>
        <a:lstStyle/>
        <a:p>
          <a:endParaRPr lang="en-US"/>
        </a:p>
      </dgm:t>
    </dgm:pt>
    <dgm:pt modelId="{D72E6E33-FEF9-48FD-9B43-C7E4ABF10927}" type="sibTrans" cxnId="{17E7EE7E-A132-4C8B-A1DB-8EDD0323241F}">
      <dgm:prSet/>
      <dgm:spPr/>
      <dgm:t>
        <a:bodyPr/>
        <a:lstStyle/>
        <a:p>
          <a:endParaRPr lang="en-US"/>
        </a:p>
      </dgm:t>
    </dgm:pt>
    <dgm:pt modelId="{0563D76E-AA0B-4B2B-BF16-3047C6AF54A7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دولت</a:t>
          </a:r>
          <a:endParaRPr lang="en-US" dirty="0">
            <a:cs typeface="0 Farnaz" panose="00000400000000000000" pitchFamily="2" charset="-78"/>
          </a:endParaRPr>
        </a:p>
      </dgm:t>
    </dgm:pt>
    <dgm:pt modelId="{5E80667E-A64A-4F0B-A594-820FF37E7E20}" type="parTrans" cxnId="{D0F1FC0A-2A3C-497A-A53F-46B5E957E4A8}">
      <dgm:prSet/>
      <dgm:spPr/>
      <dgm:t>
        <a:bodyPr/>
        <a:lstStyle/>
        <a:p>
          <a:endParaRPr lang="en-US"/>
        </a:p>
      </dgm:t>
    </dgm:pt>
    <dgm:pt modelId="{F8329016-A19D-428A-A9B4-E04D4CAC2C6A}" type="sibTrans" cxnId="{D0F1FC0A-2A3C-497A-A53F-46B5E957E4A8}">
      <dgm:prSet/>
      <dgm:spPr/>
      <dgm:t>
        <a:bodyPr/>
        <a:lstStyle/>
        <a:p>
          <a:endParaRPr lang="en-US"/>
        </a:p>
      </dgm:t>
    </dgm:pt>
    <dgm:pt modelId="{EFB5874A-CA8D-4E04-8577-CD1968527E0B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دانشگاه </a:t>
          </a:r>
          <a:endParaRPr lang="en-US" dirty="0">
            <a:cs typeface="0 Farnaz" panose="00000400000000000000" pitchFamily="2" charset="-78"/>
          </a:endParaRPr>
        </a:p>
      </dgm:t>
    </dgm:pt>
    <dgm:pt modelId="{DC94FF11-A7E1-4DD3-BC30-EA698C1F40BB}" type="parTrans" cxnId="{19C513B9-C8E1-4130-B0F4-76957CDB1AC6}">
      <dgm:prSet/>
      <dgm:spPr/>
      <dgm:t>
        <a:bodyPr/>
        <a:lstStyle/>
        <a:p>
          <a:endParaRPr lang="en-US"/>
        </a:p>
      </dgm:t>
    </dgm:pt>
    <dgm:pt modelId="{845D496A-C09B-4D4E-A3F1-7A690A640C07}" type="sibTrans" cxnId="{19C513B9-C8E1-4130-B0F4-76957CDB1AC6}">
      <dgm:prSet/>
      <dgm:spPr/>
      <dgm:t>
        <a:bodyPr/>
        <a:lstStyle/>
        <a:p>
          <a:endParaRPr lang="en-US"/>
        </a:p>
      </dgm:t>
    </dgm:pt>
    <dgm:pt modelId="{075E26F6-9E8B-4A93-9B99-9BB79CE88A66}" type="pres">
      <dgm:prSet presAssocID="{EDF89659-9A3F-4C07-9D0A-E841A26456F0}" presName="compositeShape" presStyleCnt="0">
        <dgm:presLayoutVars>
          <dgm:chMax val="7"/>
          <dgm:dir/>
          <dgm:resizeHandles val="exact"/>
        </dgm:presLayoutVars>
      </dgm:prSet>
      <dgm:spPr/>
    </dgm:pt>
    <dgm:pt modelId="{F4F57947-8010-46A6-AD29-01A73D1CFA13}" type="pres">
      <dgm:prSet presAssocID="{EDF89659-9A3F-4C07-9D0A-E841A26456F0}" presName="wedge1" presStyleLbl="node1" presStyleIdx="0" presStyleCnt="3"/>
      <dgm:spPr/>
      <dgm:t>
        <a:bodyPr/>
        <a:lstStyle/>
        <a:p>
          <a:endParaRPr lang="en-US"/>
        </a:p>
      </dgm:t>
    </dgm:pt>
    <dgm:pt modelId="{0B54D45C-7460-4320-B9CE-90614D589A01}" type="pres">
      <dgm:prSet presAssocID="{EDF89659-9A3F-4C07-9D0A-E841A26456F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A3722-32BE-48DF-A419-BABFA03A8234}" type="pres">
      <dgm:prSet presAssocID="{EDF89659-9A3F-4C07-9D0A-E841A26456F0}" presName="wedge2" presStyleLbl="node1" presStyleIdx="1" presStyleCnt="3"/>
      <dgm:spPr/>
      <dgm:t>
        <a:bodyPr/>
        <a:lstStyle/>
        <a:p>
          <a:endParaRPr lang="en-US"/>
        </a:p>
      </dgm:t>
    </dgm:pt>
    <dgm:pt modelId="{C609E3BF-5304-4C4D-981A-FEEE2DF12B70}" type="pres">
      <dgm:prSet presAssocID="{EDF89659-9A3F-4C07-9D0A-E841A26456F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697FBF-954B-4D44-B1CF-0CA947E84492}" type="pres">
      <dgm:prSet presAssocID="{EDF89659-9A3F-4C07-9D0A-E841A26456F0}" presName="wedge3" presStyleLbl="node1" presStyleIdx="2" presStyleCnt="3"/>
      <dgm:spPr/>
      <dgm:t>
        <a:bodyPr/>
        <a:lstStyle/>
        <a:p>
          <a:endParaRPr lang="en-US"/>
        </a:p>
      </dgm:t>
    </dgm:pt>
    <dgm:pt modelId="{3198B7AB-E1F6-4629-AD99-2DAF5B5769A3}" type="pres">
      <dgm:prSet presAssocID="{EDF89659-9A3F-4C07-9D0A-E841A26456F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48FD5F-E171-41C0-B797-E5FF5F0B6A0B}" type="presOf" srcId="{EDF89659-9A3F-4C07-9D0A-E841A26456F0}" destId="{075E26F6-9E8B-4A93-9B99-9BB79CE88A66}" srcOrd="0" destOrd="0" presId="urn:microsoft.com/office/officeart/2005/8/layout/chart3"/>
    <dgm:cxn modelId="{41ACD6C7-10FE-46AE-8A0D-67D00E54DEF1}" type="presOf" srcId="{EFB5874A-CA8D-4E04-8577-CD1968527E0B}" destId="{2A697FBF-954B-4D44-B1CF-0CA947E84492}" srcOrd="0" destOrd="0" presId="urn:microsoft.com/office/officeart/2005/8/layout/chart3"/>
    <dgm:cxn modelId="{D0F1FC0A-2A3C-497A-A53F-46B5E957E4A8}" srcId="{EDF89659-9A3F-4C07-9D0A-E841A26456F0}" destId="{0563D76E-AA0B-4B2B-BF16-3047C6AF54A7}" srcOrd="1" destOrd="0" parTransId="{5E80667E-A64A-4F0B-A594-820FF37E7E20}" sibTransId="{F8329016-A19D-428A-A9B4-E04D4CAC2C6A}"/>
    <dgm:cxn modelId="{19C513B9-C8E1-4130-B0F4-76957CDB1AC6}" srcId="{EDF89659-9A3F-4C07-9D0A-E841A26456F0}" destId="{EFB5874A-CA8D-4E04-8577-CD1968527E0B}" srcOrd="2" destOrd="0" parTransId="{DC94FF11-A7E1-4DD3-BC30-EA698C1F40BB}" sibTransId="{845D496A-C09B-4D4E-A3F1-7A690A640C07}"/>
    <dgm:cxn modelId="{D74F5272-D520-4787-A39B-0B87ED9E349F}" type="presOf" srcId="{EFB5874A-CA8D-4E04-8577-CD1968527E0B}" destId="{3198B7AB-E1F6-4629-AD99-2DAF5B5769A3}" srcOrd="1" destOrd="0" presId="urn:microsoft.com/office/officeart/2005/8/layout/chart3"/>
    <dgm:cxn modelId="{B7AAF71F-4A6D-4D16-81F6-7897389F897E}" type="presOf" srcId="{0563D76E-AA0B-4B2B-BF16-3047C6AF54A7}" destId="{D18A3722-32BE-48DF-A419-BABFA03A8234}" srcOrd="0" destOrd="0" presId="urn:microsoft.com/office/officeart/2005/8/layout/chart3"/>
    <dgm:cxn modelId="{17E7EE7E-A132-4C8B-A1DB-8EDD0323241F}" srcId="{EDF89659-9A3F-4C07-9D0A-E841A26456F0}" destId="{24801B8C-D1E7-47BF-B21B-30B9F6D6C0C9}" srcOrd="0" destOrd="0" parTransId="{9989AED4-7B61-4E6C-8252-1DF7A9E00918}" sibTransId="{D72E6E33-FEF9-48FD-9B43-C7E4ABF10927}"/>
    <dgm:cxn modelId="{00AAFD9E-B137-4BF7-A73D-7F6FACA5F8EA}" type="presOf" srcId="{0563D76E-AA0B-4B2B-BF16-3047C6AF54A7}" destId="{C609E3BF-5304-4C4D-981A-FEEE2DF12B70}" srcOrd="1" destOrd="0" presId="urn:microsoft.com/office/officeart/2005/8/layout/chart3"/>
    <dgm:cxn modelId="{2A63DDD1-1D87-480E-B06F-FEA8A3451CDE}" type="presOf" srcId="{24801B8C-D1E7-47BF-B21B-30B9F6D6C0C9}" destId="{0B54D45C-7460-4320-B9CE-90614D589A01}" srcOrd="1" destOrd="0" presId="urn:microsoft.com/office/officeart/2005/8/layout/chart3"/>
    <dgm:cxn modelId="{B84564BF-F9A2-4574-AC7F-D34E4613E593}" type="presOf" srcId="{24801B8C-D1E7-47BF-B21B-30B9F6D6C0C9}" destId="{F4F57947-8010-46A6-AD29-01A73D1CFA13}" srcOrd="0" destOrd="0" presId="urn:microsoft.com/office/officeart/2005/8/layout/chart3"/>
    <dgm:cxn modelId="{0698F4FE-F492-4BCE-8F52-970F09DD1201}" type="presParOf" srcId="{075E26F6-9E8B-4A93-9B99-9BB79CE88A66}" destId="{F4F57947-8010-46A6-AD29-01A73D1CFA13}" srcOrd="0" destOrd="0" presId="urn:microsoft.com/office/officeart/2005/8/layout/chart3"/>
    <dgm:cxn modelId="{F64C7E1A-55F0-4543-8019-64F0F1AD04C6}" type="presParOf" srcId="{075E26F6-9E8B-4A93-9B99-9BB79CE88A66}" destId="{0B54D45C-7460-4320-B9CE-90614D589A01}" srcOrd="1" destOrd="0" presId="urn:microsoft.com/office/officeart/2005/8/layout/chart3"/>
    <dgm:cxn modelId="{63D28404-E8D5-4A5B-AEE5-488CE74AE99D}" type="presParOf" srcId="{075E26F6-9E8B-4A93-9B99-9BB79CE88A66}" destId="{D18A3722-32BE-48DF-A419-BABFA03A8234}" srcOrd="2" destOrd="0" presId="urn:microsoft.com/office/officeart/2005/8/layout/chart3"/>
    <dgm:cxn modelId="{2B88D49E-1E93-442F-AD37-9BCC1DA04A56}" type="presParOf" srcId="{075E26F6-9E8B-4A93-9B99-9BB79CE88A66}" destId="{C609E3BF-5304-4C4D-981A-FEEE2DF12B70}" srcOrd="3" destOrd="0" presId="urn:microsoft.com/office/officeart/2005/8/layout/chart3"/>
    <dgm:cxn modelId="{8CF7DEC7-D83B-44F6-958E-C550D51255B2}" type="presParOf" srcId="{075E26F6-9E8B-4A93-9B99-9BB79CE88A66}" destId="{2A697FBF-954B-4D44-B1CF-0CA947E84492}" srcOrd="4" destOrd="0" presId="urn:microsoft.com/office/officeart/2005/8/layout/chart3"/>
    <dgm:cxn modelId="{19E96CE8-27A8-4564-A735-B41B76BECB1E}" type="presParOf" srcId="{075E26F6-9E8B-4A93-9B99-9BB79CE88A66}" destId="{3198B7AB-E1F6-4629-AD99-2DAF5B5769A3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57947-8010-46A6-AD29-01A73D1CFA13}">
      <dsp:nvSpPr>
        <dsp:cNvPr id="0" name=""/>
        <dsp:cNvSpPr/>
      </dsp:nvSpPr>
      <dsp:spPr>
        <a:xfrm>
          <a:off x="1081645" y="258046"/>
          <a:ext cx="3211239" cy="3211239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  <a:sp3d extrusionH="28000" prstMaterial="matte"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0 Farnaz" panose="00000400000000000000" pitchFamily="2" charset="-78"/>
            </a:rPr>
            <a:t>صنعت</a:t>
          </a:r>
          <a:endParaRPr lang="en-US" sz="2600" kern="1200" dirty="0">
            <a:cs typeface="0 Farnaz" panose="00000400000000000000" pitchFamily="2" charset="-78"/>
          </a:endParaRPr>
        </a:p>
      </dsp:txBody>
      <dsp:txXfrm>
        <a:off x="2827565" y="850596"/>
        <a:ext cx="1089527" cy="1070413"/>
      </dsp:txXfrm>
    </dsp:sp>
    <dsp:sp modelId="{D18A3722-32BE-48DF-A419-BABFA03A8234}">
      <dsp:nvSpPr>
        <dsp:cNvPr id="0" name=""/>
        <dsp:cNvSpPr/>
      </dsp:nvSpPr>
      <dsp:spPr>
        <a:xfrm>
          <a:off x="916113" y="353618"/>
          <a:ext cx="3211239" cy="3211239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  <a:sp3d extrusionH="28000" prstMaterial="matte"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0 Farnaz" panose="00000400000000000000" pitchFamily="2" charset="-78"/>
            </a:rPr>
            <a:t>دولت</a:t>
          </a:r>
          <a:endParaRPr lang="en-US" sz="2600" kern="1200" dirty="0">
            <a:cs typeface="0 Farnaz" panose="00000400000000000000" pitchFamily="2" charset="-78"/>
          </a:endParaRPr>
        </a:p>
      </dsp:txBody>
      <dsp:txXfrm>
        <a:off x="1795381" y="2379757"/>
        <a:ext cx="1452703" cy="993955"/>
      </dsp:txXfrm>
    </dsp:sp>
    <dsp:sp modelId="{2A697FBF-954B-4D44-B1CF-0CA947E84492}">
      <dsp:nvSpPr>
        <dsp:cNvPr id="0" name=""/>
        <dsp:cNvSpPr/>
      </dsp:nvSpPr>
      <dsp:spPr>
        <a:xfrm>
          <a:off x="916113" y="353618"/>
          <a:ext cx="3211239" cy="3211239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  <a:sp3d extrusionH="28000" prstMaterial="matte"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0 Farnaz" panose="00000400000000000000" pitchFamily="2" charset="-78"/>
            </a:rPr>
            <a:t>دانشگاه </a:t>
          </a:r>
          <a:endParaRPr lang="en-US" sz="2600" kern="1200" dirty="0">
            <a:cs typeface="0 Farnaz" panose="00000400000000000000" pitchFamily="2" charset="-78"/>
          </a:endParaRPr>
        </a:p>
      </dsp:txBody>
      <dsp:txXfrm>
        <a:off x="1260174" y="984397"/>
        <a:ext cx="1089527" cy="10704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D3547-8AAF-47BD-8208-9DBB632288DA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8705D-9D32-460A-ADDB-F9709F4292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50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2E0AF-4F67-42CF-9794-B19B9578A93E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84D48-B26C-4381-ADFF-940DE3979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2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72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84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52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93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83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VMware 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مجموعه ای از ماشین های مجازی است که پرونده های سلامت الکترونیکی جمع آوری می کند و برای تجزیه و تحلیل آنها از مجموعه ای از ابزارها در ابر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VMware 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استفاده می کند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31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04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38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47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434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52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844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36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79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96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4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540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486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477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501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042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45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223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723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252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789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634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156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357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231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841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538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31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269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4653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75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944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512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447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49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277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304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516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91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0145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999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13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837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7817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14977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0512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6528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29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11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75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69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8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6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0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5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2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31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1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31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56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45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8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5AF2-44F0-423F-B385-26253A28C045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74"/>
            <a:ext cx="12192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50278" y="574929"/>
            <a:ext cx="849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0 Titr Bold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92452" y="1291315"/>
            <a:ext cx="3607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0 Titr Bold" panose="00000700000000000000" pitchFamily="2" charset="-78"/>
              </a:rPr>
              <a:t>کاربرد در مراقبت های بهداشتی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0" y="2082156"/>
            <a:ext cx="5876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77847" y="1384365"/>
            <a:ext cx="9113178" cy="76293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اخذ مجوزهای پرونده های سلامت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الکترونیکی توسط وزارت بهداشت و خدمات انسانی آمریکا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7847" y="2307327"/>
            <a:ext cx="9113178" cy="76293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متخصصان مراقبت های بهداشتی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توانستند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مقادیر زیادی از داده ها دسترسی پیدا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77847" y="3230289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توانستند توسط داده ها، بینش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که قبل از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آن در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دسترس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نبود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ایجاد کنند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6" name="Curved Right Arrow 35"/>
          <p:cNvSpPr/>
          <p:nvPr/>
        </p:nvSpPr>
        <p:spPr>
          <a:xfrm>
            <a:off x="593358" y="1747385"/>
            <a:ext cx="750014" cy="1119883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Curved Left Arrow 37"/>
          <p:cNvSpPr/>
          <p:nvPr/>
        </p:nvSpPr>
        <p:spPr>
          <a:xfrm>
            <a:off x="10725500" y="2668830"/>
            <a:ext cx="647272" cy="1122918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00" y="4153251"/>
            <a:ext cx="3847672" cy="255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1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57299" y="1466023"/>
            <a:ext cx="9113178" cy="115335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سازندگان نرم افزار های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ابزارهای را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صورت اختصاصی برای مراقبتهای بهداشتی طراحی کردند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قابلیت اتصال به منابعی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مانند پرونده الکترونیک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 را داشته 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888" y="2619375"/>
            <a:ext cx="6096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7581" y="927134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یکی از نرم افزار هایی که طراحی شده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IBM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نام دارد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936" y="2355298"/>
            <a:ext cx="3288468" cy="1376569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845992" y="425931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آی بی ام ابزاری برای مدیریت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محتوای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38" name="Group 3"/>
          <p:cNvGrpSpPr>
            <a:grpSpLocks/>
          </p:cNvGrpSpPr>
          <p:nvPr/>
        </p:nvGrpSpPr>
        <p:grpSpPr bwMode="auto">
          <a:xfrm>
            <a:off x="10538465" y="4204730"/>
            <a:ext cx="762000" cy="665163"/>
            <a:chOff x="1110" y="2656"/>
            <a:chExt cx="1549" cy="1351"/>
          </a:xfrm>
        </p:grpSpPr>
        <p:sp>
          <p:nvSpPr>
            <p:cNvPr id="39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" name="Text Box 13"/>
          <p:cNvSpPr txBox="1">
            <a:spLocks noChangeArrowheads="1"/>
          </p:cNvSpPr>
          <p:nvPr/>
        </p:nvSpPr>
        <p:spPr bwMode="gray">
          <a:xfrm>
            <a:off x="10733427" y="4303155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1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45992" y="4935312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ارائه دهندگان مراقبت های بهداشتی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ذخیره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سازی اطلاعات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سلامتی بیماران کمک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10538465" y="4880732"/>
            <a:ext cx="762000" cy="665163"/>
            <a:chOff x="1110" y="2656"/>
            <a:chExt cx="1549" cy="1351"/>
          </a:xfrm>
        </p:grpSpPr>
        <p:sp>
          <p:nvSpPr>
            <p:cNvPr id="45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10733427" y="4979157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2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45992" y="5591768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ابزارهایی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داده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فراهم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0" name="Group 3"/>
          <p:cNvGrpSpPr>
            <a:grpSpLocks/>
          </p:cNvGrpSpPr>
          <p:nvPr/>
        </p:nvGrpSpPr>
        <p:grpSpPr bwMode="auto">
          <a:xfrm>
            <a:off x="10538465" y="5537188"/>
            <a:ext cx="762000" cy="665163"/>
            <a:chOff x="1110" y="2656"/>
            <a:chExt cx="1549" cy="1351"/>
          </a:xfrm>
        </p:grpSpPr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13"/>
          <p:cNvSpPr txBox="1">
            <a:spLocks noChangeArrowheads="1"/>
          </p:cNvSpPr>
          <p:nvPr/>
        </p:nvSpPr>
        <p:spPr bwMode="gray">
          <a:xfrm>
            <a:off x="10733427" y="5635613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3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8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7581" y="927134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یکی دیگر از ارائه دهندگان تحلیل داده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SAS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073364" y="315208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SAS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ارائه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دهنده جهانی تجزیه و تحلیل است که صنایع متعددی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مانند :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05" y="1932863"/>
            <a:ext cx="2629095" cy="1077929"/>
          </a:xfrm>
          <a:prstGeom prst="rect">
            <a:avLst/>
          </a:prstGeom>
        </p:spPr>
      </p:pic>
      <p:sp>
        <p:nvSpPr>
          <p:cNvPr id="112" name="Oval 5"/>
          <p:cNvSpPr>
            <a:spLocks noChangeArrowheads="1"/>
          </p:cNvSpPr>
          <p:nvPr/>
        </p:nvSpPr>
        <p:spPr bwMode="gray">
          <a:xfrm>
            <a:off x="6402789" y="3860166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3" name="Oval 6"/>
          <p:cNvSpPr>
            <a:spLocks noChangeArrowheads="1"/>
          </p:cNvSpPr>
          <p:nvPr/>
        </p:nvSpPr>
        <p:spPr bwMode="gray">
          <a:xfrm>
            <a:off x="6402789" y="3860166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4" name="Oval 7"/>
          <p:cNvSpPr>
            <a:spLocks noChangeArrowheads="1"/>
          </p:cNvSpPr>
          <p:nvPr/>
        </p:nvSpPr>
        <p:spPr bwMode="gray">
          <a:xfrm>
            <a:off x="6544076" y="4001454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gray">
          <a:xfrm>
            <a:off x="6575826" y="4012566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6" name="Oval 9"/>
          <p:cNvSpPr>
            <a:spLocks noChangeArrowheads="1"/>
          </p:cNvSpPr>
          <p:nvPr/>
        </p:nvSpPr>
        <p:spPr bwMode="gray">
          <a:xfrm>
            <a:off x="6645676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gray">
          <a:xfrm>
            <a:off x="930676" y="385381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" name="Oval 11"/>
          <p:cNvSpPr>
            <a:spLocks noChangeArrowheads="1"/>
          </p:cNvSpPr>
          <p:nvPr/>
        </p:nvSpPr>
        <p:spPr bwMode="gray">
          <a:xfrm>
            <a:off x="930676" y="385381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" name="Oval 12"/>
          <p:cNvSpPr>
            <a:spLocks noChangeArrowheads="1"/>
          </p:cNvSpPr>
          <p:nvPr/>
        </p:nvSpPr>
        <p:spPr bwMode="gray">
          <a:xfrm>
            <a:off x="1071964" y="399510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0" name="Oval 13"/>
          <p:cNvSpPr>
            <a:spLocks noChangeArrowheads="1"/>
          </p:cNvSpPr>
          <p:nvPr/>
        </p:nvSpPr>
        <p:spPr bwMode="gray">
          <a:xfrm>
            <a:off x="1073551" y="399827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1" name="Oval 14"/>
          <p:cNvSpPr>
            <a:spLocks noChangeArrowheads="1"/>
          </p:cNvSpPr>
          <p:nvPr/>
        </p:nvSpPr>
        <p:spPr bwMode="gray">
          <a:xfrm>
            <a:off x="1165626" y="408876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22" name="Group 15"/>
          <p:cNvGrpSpPr>
            <a:grpSpLocks/>
          </p:cNvGrpSpPr>
          <p:nvPr/>
        </p:nvGrpSpPr>
        <p:grpSpPr bwMode="auto">
          <a:xfrm>
            <a:off x="1192614" y="4114166"/>
            <a:ext cx="1636712" cy="1636713"/>
            <a:chOff x="4166" y="1706"/>
            <a:chExt cx="1252" cy="1252"/>
          </a:xfrm>
        </p:grpSpPr>
        <p:sp>
          <p:nvSpPr>
            <p:cNvPr id="123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4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5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6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27" name="Oval 20"/>
          <p:cNvSpPr>
            <a:spLocks noChangeArrowheads="1"/>
          </p:cNvSpPr>
          <p:nvPr/>
        </p:nvSpPr>
        <p:spPr bwMode="gray">
          <a:xfrm>
            <a:off x="3667526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" name="Oval 21"/>
          <p:cNvSpPr>
            <a:spLocks noChangeArrowheads="1"/>
          </p:cNvSpPr>
          <p:nvPr/>
        </p:nvSpPr>
        <p:spPr bwMode="gray">
          <a:xfrm>
            <a:off x="3667526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" name="Oval 22"/>
          <p:cNvSpPr>
            <a:spLocks noChangeArrowheads="1"/>
          </p:cNvSpPr>
          <p:nvPr/>
        </p:nvSpPr>
        <p:spPr bwMode="gray">
          <a:xfrm>
            <a:off x="3808814" y="400145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0" name="Oval 23"/>
          <p:cNvSpPr>
            <a:spLocks noChangeArrowheads="1"/>
          </p:cNvSpPr>
          <p:nvPr/>
        </p:nvSpPr>
        <p:spPr bwMode="gray">
          <a:xfrm>
            <a:off x="3810401" y="400462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1" name="Oval 24"/>
          <p:cNvSpPr>
            <a:spLocks noChangeArrowheads="1"/>
          </p:cNvSpPr>
          <p:nvPr/>
        </p:nvSpPr>
        <p:spPr bwMode="gray">
          <a:xfrm>
            <a:off x="3902476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32" name="Group 25"/>
          <p:cNvGrpSpPr>
            <a:grpSpLocks/>
          </p:cNvGrpSpPr>
          <p:nvPr/>
        </p:nvGrpSpPr>
        <p:grpSpPr bwMode="auto">
          <a:xfrm>
            <a:off x="3929464" y="4114166"/>
            <a:ext cx="1636712" cy="1636713"/>
            <a:chOff x="4166" y="1706"/>
            <a:chExt cx="1252" cy="1252"/>
          </a:xfrm>
        </p:grpSpPr>
        <p:sp>
          <p:nvSpPr>
            <p:cNvPr id="133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4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6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137" name="Group 30"/>
          <p:cNvGrpSpPr>
            <a:grpSpLocks/>
          </p:cNvGrpSpPr>
          <p:nvPr/>
        </p:nvGrpSpPr>
        <p:grpSpPr bwMode="auto">
          <a:xfrm>
            <a:off x="6675839" y="4114166"/>
            <a:ext cx="1636712" cy="1636713"/>
            <a:chOff x="4166" y="1706"/>
            <a:chExt cx="1252" cy="1252"/>
          </a:xfrm>
        </p:grpSpPr>
        <p:sp>
          <p:nvSpPr>
            <p:cNvPr id="138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9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0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1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42" name="Text Box 38"/>
          <p:cNvSpPr txBox="1">
            <a:spLocks noChangeArrowheads="1"/>
          </p:cNvSpPr>
          <p:nvPr/>
        </p:nvSpPr>
        <p:spPr bwMode="gray">
          <a:xfrm>
            <a:off x="1397317" y="4471875"/>
            <a:ext cx="12330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مراقبت های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بهداشتی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43" name="Text Box 39"/>
          <p:cNvSpPr txBox="1">
            <a:spLocks noChangeArrowheads="1"/>
          </p:cNvSpPr>
          <p:nvPr/>
        </p:nvSpPr>
        <p:spPr bwMode="gray">
          <a:xfrm>
            <a:off x="4207560" y="4567467"/>
            <a:ext cx="9909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دولت</a:t>
            </a:r>
            <a:r>
              <a:rPr lang="fa-IR" sz="2000" b="1" dirty="0">
                <a:cs typeface="B Nazanin" panose="00000400000000000000" pitchFamily="2" charset="-78"/>
              </a:rPr>
              <a:t>ی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44" name="Text Box 40"/>
          <p:cNvSpPr txBox="1">
            <a:spLocks noChangeArrowheads="1"/>
          </p:cNvSpPr>
          <p:nvPr/>
        </p:nvSpPr>
        <p:spPr bwMode="gray">
          <a:xfrm>
            <a:off x="7005474" y="4553391"/>
            <a:ext cx="9909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آموزشی</a:t>
            </a:r>
            <a:endParaRPr lang="en-US" altLang="en-US" sz="2000" b="1" dirty="0">
              <a:cs typeface="B Nazanin" panose="00000400000000000000" pitchFamily="2" charset="-78"/>
            </a:endParaRPr>
          </a:p>
          <a:p>
            <a:pPr algn="ctr" eaLnBrk="0" hangingPunct="0"/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45" name="Oval 10"/>
          <p:cNvSpPr>
            <a:spLocks noChangeArrowheads="1"/>
          </p:cNvSpPr>
          <p:nvPr/>
        </p:nvSpPr>
        <p:spPr bwMode="gray">
          <a:xfrm>
            <a:off x="9138051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" name="Oval 11"/>
          <p:cNvSpPr>
            <a:spLocks noChangeArrowheads="1"/>
          </p:cNvSpPr>
          <p:nvPr/>
        </p:nvSpPr>
        <p:spPr bwMode="gray">
          <a:xfrm>
            <a:off x="9138051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" name="Oval 12"/>
          <p:cNvSpPr>
            <a:spLocks noChangeArrowheads="1"/>
          </p:cNvSpPr>
          <p:nvPr/>
        </p:nvSpPr>
        <p:spPr bwMode="gray">
          <a:xfrm>
            <a:off x="9279339" y="400145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8" name="Oval 13"/>
          <p:cNvSpPr>
            <a:spLocks noChangeArrowheads="1"/>
          </p:cNvSpPr>
          <p:nvPr/>
        </p:nvSpPr>
        <p:spPr bwMode="gray">
          <a:xfrm>
            <a:off x="9280926" y="400462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gray">
          <a:xfrm>
            <a:off x="9373001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50" name="Group 15"/>
          <p:cNvGrpSpPr>
            <a:grpSpLocks/>
          </p:cNvGrpSpPr>
          <p:nvPr/>
        </p:nvGrpSpPr>
        <p:grpSpPr bwMode="auto">
          <a:xfrm>
            <a:off x="9399989" y="4120516"/>
            <a:ext cx="1636712" cy="1636713"/>
            <a:chOff x="4166" y="1706"/>
            <a:chExt cx="1252" cy="1252"/>
          </a:xfrm>
        </p:grpSpPr>
        <p:sp>
          <p:nvSpPr>
            <p:cNvPr id="151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2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3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4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55" name="Text Box 38"/>
          <p:cNvSpPr txBox="1">
            <a:spLocks noChangeArrowheads="1"/>
          </p:cNvSpPr>
          <p:nvPr/>
        </p:nvSpPr>
        <p:spPr bwMode="gray">
          <a:xfrm>
            <a:off x="9712770" y="4625763"/>
            <a:ext cx="9909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مالی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4207560" y="6184251"/>
            <a:ext cx="3972773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پوشش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00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1481" y="973125"/>
            <a:ext cx="10333712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Epic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هم جزء نرم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افزارهای مراقبت های بهداشتی سنتی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624595"/>
            <a:ext cx="6083507" cy="2833686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948698" y="430416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روی ایجاد و جمع آوری پرونده های سلامت الکترونیکی تمرکز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0" name="Group 3"/>
          <p:cNvGrpSpPr>
            <a:grpSpLocks/>
          </p:cNvGrpSpPr>
          <p:nvPr/>
        </p:nvGrpSpPr>
        <p:grpSpPr bwMode="auto">
          <a:xfrm>
            <a:off x="10641171" y="4249580"/>
            <a:ext cx="762000" cy="665163"/>
            <a:chOff x="1110" y="2656"/>
            <a:chExt cx="1549" cy="1351"/>
          </a:xfrm>
        </p:grpSpPr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5" name="Text Box 13"/>
          <p:cNvSpPr txBox="1">
            <a:spLocks noChangeArrowheads="1"/>
          </p:cNvSpPr>
          <p:nvPr/>
        </p:nvSpPr>
        <p:spPr bwMode="gray">
          <a:xfrm>
            <a:off x="10836133" y="4348005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1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948698" y="4980162"/>
            <a:ext cx="9989936" cy="140123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توانسته با استفاده از پایگاه داده پرونده های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الکترونیکی،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مراقبت های 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راه اندازی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97" name="Group 3"/>
          <p:cNvGrpSpPr>
            <a:grpSpLocks/>
          </p:cNvGrpSpPr>
          <p:nvPr/>
        </p:nvGrpSpPr>
        <p:grpSpPr bwMode="auto">
          <a:xfrm>
            <a:off x="10641171" y="5348561"/>
            <a:ext cx="762000" cy="665163"/>
            <a:chOff x="1110" y="2656"/>
            <a:chExt cx="1549" cy="1351"/>
          </a:xfrm>
        </p:grpSpPr>
        <p:sp>
          <p:nvSpPr>
            <p:cNvPr id="98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Text Box 13"/>
          <p:cNvSpPr txBox="1">
            <a:spLocks noChangeArrowheads="1"/>
          </p:cNvSpPr>
          <p:nvPr/>
        </p:nvSpPr>
        <p:spPr bwMode="gray">
          <a:xfrm>
            <a:off x="10836133" y="5446986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2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9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36102" y="169321"/>
            <a:ext cx="3499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چرخه عمر تجزیه و تحلیل اطلاعات صنایع 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4" y="2053472"/>
            <a:ext cx="9154886" cy="4605487"/>
          </a:xfrm>
          <a:prstGeom prst="rect">
            <a:avLst/>
          </a:prstGeom>
        </p:spPr>
      </p:pic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2363793" y="959739"/>
            <a:ext cx="7301128" cy="4984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sz="2000" b="1" dirty="0" smtClean="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</a:rPr>
              <a:t>تصویری که مشاهده میکنید مربوط به چرخه عمر تجزیه و تحلیل است</a:t>
            </a:r>
            <a:endParaRPr lang="en-US" altLang="en-US" sz="2000" b="1" dirty="0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2363793" y="1554997"/>
            <a:ext cx="7301128" cy="4984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sz="2000" b="1" dirty="0" smtClean="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</a:rPr>
              <a:t>این چرخه حیات دارای 4 نقش اصلی است که شامل موارد زیر است</a:t>
            </a:r>
            <a:endParaRPr lang="en-US" altLang="en-US" sz="2000" b="1" dirty="0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49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9029" y="1831709"/>
            <a:ext cx="5123349" cy="18448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اولین بکارگیری سیستم های مبتنی بر دانش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پزشکی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بوده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9029" y="3823794"/>
            <a:ext cx="5123349" cy="18448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بیشتر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نشریات از آن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عنوان «سیستم های خبره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» نام برده اند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0" y="884367"/>
            <a:ext cx="5894752" cy="584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29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29202" y="1276538"/>
            <a:ext cx="6592919" cy="14884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مبتنی بر دانش (سیستم های خبره ) سیستم های هوشمندی هستند که دانش افرد را نشان میدهند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29202" y="2909395"/>
            <a:ext cx="6592919" cy="14884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خبره نوع خاصی از سیستم های هوشمند هستند که امکان استفاده گسترده از دانش را فراهم میکند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866775"/>
            <a:ext cx="4295775" cy="599122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29202" y="4542251"/>
            <a:ext cx="6592919" cy="193474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سیستم ها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نرم افزاری معمولی تفاوت داشته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روش های مبتنی بر اکتشاف به جای روش های الگوریتمی برای تصمیم گیری استفاده میکنند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6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3630" y="2909394"/>
            <a:ext cx="6592919" cy="148843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 های تحلیل اطلاعات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در این پژوهش مورد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بررسی قرار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گرفته اند بیشتر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دربرگیرنده ایده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از سیستم های خبره می 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8" y="1353325"/>
            <a:ext cx="4276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9719" y="169321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انگیزش مطالعه سلامت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White">
          <a:xfrm>
            <a:off x="7868557" y="1724379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White">
          <a:xfrm>
            <a:off x="1915886" y="1690389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994922" y="1981554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در سال 2010،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حدود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30 میلیون بیمار در ایالات متحده آمریکا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ویزیت شده اند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AutoShape 7"/>
          <p:cNvSpPr>
            <a:spLocks noChangeAspect="1" noChangeArrowheads="1" noTextEdit="1"/>
          </p:cNvSpPr>
          <p:nvPr/>
        </p:nvSpPr>
        <p:spPr bwMode="gray">
          <a:xfrm>
            <a:off x="3995511" y="1590377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3995511" y="1593552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9"/>
          <p:cNvSpPr>
            <a:spLocks noChangeAspect="1" noChangeArrowheads="1" noTextEdit="1"/>
          </p:cNvSpPr>
          <p:nvPr/>
        </p:nvSpPr>
        <p:spPr bwMode="gray">
          <a:xfrm flipH="1">
            <a:off x="7174820" y="1624367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gray">
          <a:xfrm flipH="1">
            <a:off x="7181170" y="1590377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915886" y="875033"/>
            <a:ext cx="8238671" cy="6935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طبق گزارشی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اخیرا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McKinsey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واسطه تحلیلی بر روی داده های بزرگ منتشر کرده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White">
          <a:xfrm>
            <a:off x="4926692" y="2259508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5012645" y="2642748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بیشتر بیماری های تشخیص داده شده مربوط به دیابت و فشار خون بالا ست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661478" y="1648019"/>
            <a:ext cx="816429" cy="839807"/>
          </a:xfrm>
          <a:prstGeom prst="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7992382" y="2052709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و این دو بیماری بیش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از 80٪ هزینه های سیستم بهداشتی را شامل می شود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94922" y="5090117"/>
            <a:ext cx="8238671" cy="7211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پژوهش قصد داریم تقاضا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مراقبت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بهداشتی اضافی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کاهش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دهیم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94922" y="5891384"/>
            <a:ext cx="8238671" cy="7211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جلوگیری از هزینه های غیر ضروری یکی از دلایل اصلی این مطالعات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4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6153" y="1914077"/>
            <a:ext cx="56396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تجزیه و تحلیل داده های بزرگ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05" y="2989120"/>
            <a:ext cx="4233383" cy="23876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3906" y="6275211"/>
            <a:ext cx="1854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Big Data Analytics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7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2602" y="169321"/>
            <a:ext cx="387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کارهای مرتبط در آنالیز مراقبت های بهداشتی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1371" y="1108286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اسناد و مدارک پزشکی و پیش بینی ها همیشه زمینه های برجسته تحصیلی بوده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1371" y="1725200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تاریخچه مطالعات تحلیلی برای مراقبت های بهداشتی به بین النهرین باستانی، یونان، روم باستان و عربستان بر میگردد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1371" y="2342114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تحقیقات نشان داده همواره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 نیاز آشکار برای تجزیه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تحلیل،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بهبود کیفیت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انسان وجود 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58" y="3708535"/>
            <a:ext cx="4727121" cy="266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537" y="3692962"/>
            <a:ext cx="4739778" cy="266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631370" y="2959028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داده ها در حال حاضر ابزاری برای حل این چالش تاریخی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2602" y="169321"/>
            <a:ext cx="387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کارهای مرتبط در آنالیز مراقبت های بهداشتی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invGray">
          <a:xfrm>
            <a:off x="0" y="1654629"/>
            <a:ext cx="6096000" cy="4495800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000000"/>
              </a:gs>
              <a:gs pos="100000">
                <a:srgbClr val="907E9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609600" y="2264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تجزیه و تحلیل داده های جغرافیایی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gray">
          <a:xfrm>
            <a:off x="609600" y="3407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مراقبت های بهداشتی در سراسر کشور 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609600" y="4550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ارزیابی </a:t>
            </a:r>
            <a:r>
              <a:rPr lang="en-US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QoS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یا همان کیفیت خدمات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grayWhite">
          <a:xfrm>
            <a:off x="6553199" y="3341914"/>
            <a:ext cx="5377543" cy="1055915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553199" y="3382166"/>
            <a:ext cx="537754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این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پژوهش به صورت چند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رشته ای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بوده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و بر روی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زمینه هایی مانند ... تمرکز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دارد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59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9719" y="169321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انگیزش مطالعه سلامت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8714" y="1064743"/>
            <a:ext cx="11068957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خصوص کارهای مرتبط انجام شده میتوانیم به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8715" y="2000076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فنوتایپ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9578" y="2006548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ژنوتایپ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60443" y="2006548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پروژه ژنوم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701" y="2948353"/>
            <a:ext cx="11068957" cy="1188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اشاره کنیم 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ها به سوالات مربوط به ژنتیک پاسخ داده و تاثیر آن بر سلامت انسان را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برسی کرده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به روند کلی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 در جهان،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کمک ژن کمک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1" y="4049483"/>
            <a:ext cx="4501094" cy="2527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564" y="4048133"/>
            <a:ext cx="4501094" cy="2528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2107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0418" y="1097400"/>
            <a:ext cx="11591471" cy="95048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خصوص سیستم های نرم افزاری ما یک سیستم نرم افزاری جامع مخصوص  بهداشت و درمان الکترونیکی به نام</a:t>
            </a:r>
            <a:r>
              <a:rPr lang="en-US" sz="2000" dirty="0" smtClean="0"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cs typeface="B Farnaz" panose="00000400000000000000" pitchFamily="2" charset="-78"/>
              </a:rPr>
              <a:t> طراحی کردیم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678" y="3393066"/>
            <a:ext cx="1688694" cy="18617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96" y="3264849"/>
            <a:ext cx="2209210" cy="22265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61336" y="2123077"/>
            <a:ext cx="7449630" cy="71568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از چرخه عمر تحلیلی که قبلا در این مقاله ارائه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کار میکند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494315" y="3559628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494315" y="3975616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494315" y="4391604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90416" y="5694693"/>
            <a:ext cx="11591471" cy="79671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ابتدا داده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 از کنسرسیوم بهبود کیفیت میشیگان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عنوان دیـتـا سـورس اصـلی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جمع آوری میشود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874" y="2872581"/>
            <a:ext cx="3855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داده </a:t>
            </a: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کنسرسیوم بهبود کیفیت میشیگان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083526" y="2872581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دیتا سورس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6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058569"/>
            <a:ext cx="9765953" cy="11076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در مرحله بعدی ، داده های موجود در دیتا سورس ها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برای تـجـزیه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تـحلـیـل مورد استفاده قرار میگیرند 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داده های مراکز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خدمات دیگر مقایسه میشوند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8" y="3527389"/>
            <a:ext cx="2209210" cy="222658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3271573" y="4811908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539" y="3076362"/>
            <a:ext cx="2901043" cy="26496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27" y="3076362"/>
            <a:ext cx="2043793" cy="20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2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در آخر تمام فایل های داده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قرار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میگیرند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97" y="2686173"/>
            <a:ext cx="7844258" cy="380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یک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موتور اطلاعاتی بزرگ است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توسط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Apache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تعریف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03174" y="2155426"/>
            <a:ext cx="9765953" cy="127357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یک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فریم ورک است که اجازه می دهد تا پردازش های توزیع شده در مجموعه داده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بزرگ،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میان خوشه های کامپیوتری با استفاده از مدل های برنامه نویسی ساده انجام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3174" y="3984226"/>
            <a:ext cx="9765953" cy="271877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پرونده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سیستمی باید مکان خود را اعلان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نماید مثلا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رَک یا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صورت دقیقتر سویچ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شبکه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همان جایی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گره قرار دارد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برنامه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کاربردی هدوپ از این اطلاعات برای اجرای کار بر روی گره‌هایی که داده‌ها در آنها قرار دارد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می‌کنند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بدین ترتیب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باعث کاهش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ترافیک در ستون فقرات شبکه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می‌شوند.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37152" y="3502635"/>
            <a:ext cx="3231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نحوه کار آن به این صورت است که :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8" y="5374945"/>
            <a:ext cx="2770403" cy="13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0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3506161" y="2746829"/>
            <a:ext cx="7211866" cy="500063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یک مجموعه داده کامل و تایید شده دو بعدی را انتخاب 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836361" y="3408817"/>
            <a:ext cx="7211866" cy="4984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1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نام کامل و آدرس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گره </a:t>
            </a:r>
            <a:r>
              <a:rPr lang="en-US" dirty="0" smtClean="0">
                <a:solidFill>
                  <a:schemeClr val="bg1"/>
                </a:solidFill>
                <a:cs typeface="B Farnaz" panose="00000400000000000000" pitchFamily="2" charset="-78"/>
              </a:rPr>
              <a:t>Hadoop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 خود </a:t>
            </a:r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را وارد کنید 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103061" y="4069217"/>
            <a:ext cx="7208837" cy="50006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داده های خود را در اکسل قرار دهید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>
            <a:off x="3836361" y="4729617"/>
            <a:ext cx="7211866" cy="50006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1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از طریق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اینترفیس</a:t>
            </a:r>
            <a:r>
              <a:rPr lang="en-US" dirty="0" smtClean="0">
                <a:solidFill>
                  <a:schemeClr val="bg1"/>
                </a:solidFill>
                <a:cs typeface="B Farnaz" panose="00000400000000000000" pitchFamily="2" charset="-78"/>
              </a:rPr>
              <a:t>CHESS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 فایل خود را آپلود 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3506161" y="5391604"/>
            <a:ext cx="7211866" cy="500063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ابزار مورد نظر خود را برای تجزیه و تحلیل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انتخاب </a:t>
            </a:r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gray">
          <a:xfrm>
            <a:off x="796298" y="2416629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gray">
          <a:xfrm>
            <a:off x="1101098" y="2721429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gray">
          <a:xfrm>
            <a:off x="2608932" y="3794926"/>
            <a:ext cx="184731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endParaRPr lang="fa-IR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96298" y="1077847"/>
            <a:ext cx="10535727" cy="7593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با استفاده از ویژوال استودیو و با زبان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 #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توسعه یافته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83606" y="3762723"/>
            <a:ext cx="16353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cs typeface="B Nazanin" panose="00000400000000000000" pitchFamily="2" charset="-78"/>
              </a:rPr>
              <a:t>نحوه کار با</a:t>
            </a:r>
          </a:p>
          <a:p>
            <a:pPr algn="ctr"/>
            <a:r>
              <a:rPr lang="en-US" sz="3200" b="1" dirty="0" smtClean="0">
                <a:cs typeface="B Nazanin" panose="00000400000000000000" pitchFamily="2" charset="-78"/>
              </a:rPr>
              <a:t>CHESS</a:t>
            </a:r>
            <a:endParaRPr lang="fa-IR" sz="32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0665" y="169321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آزمایشات تحلیلی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6298" y="1077847"/>
            <a:ext cx="10535727" cy="7593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جدولی که مشاهده میکنید ابعاد مجموعه داده ای که در تجزیه و تحلیل مورد استفاده قرار گرفته را نشان میدهد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8" y="1921700"/>
            <a:ext cx="10562677" cy="464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1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0665" y="169321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آزمایشات تحلیلی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آزمایشات تحلیلی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بهداشت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درمان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بخش اصلی این مقاله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 که شامل 3 مطالعه میشود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1" name="Group 3"/>
          <p:cNvGrpSpPr>
            <a:grpSpLocks/>
          </p:cNvGrpSpPr>
          <p:nvPr/>
        </p:nvGrpSpPr>
        <p:grpSpPr bwMode="auto">
          <a:xfrm>
            <a:off x="1303174" y="2351315"/>
            <a:ext cx="9765952" cy="1306513"/>
            <a:chOff x="1104" y="1200"/>
            <a:chExt cx="3504" cy="823"/>
          </a:xfrm>
        </p:grpSpPr>
        <p:sp>
          <p:nvSpPr>
            <p:cNvPr id="5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379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 Box 7"/>
            <p:cNvSpPr txBox="1">
              <a:spLocks noChangeArrowheads="1"/>
            </p:cNvSpPr>
            <p:nvPr/>
          </p:nvSpPr>
          <p:spPr bwMode="gray">
            <a:xfrm>
              <a:off x="1301" y="145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Text Box 8"/>
            <p:cNvSpPr txBox="1">
              <a:spLocks noChangeArrowheads="1"/>
            </p:cNvSpPr>
            <p:nvPr/>
          </p:nvSpPr>
          <p:spPr bwMode="gray">
            <a:xfrm>
              <a:off x="1898" y="147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اول از نوع توصیفی است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9"/>
          <p:cNvGrpSpPr>
            <a:grpSpLocks/>
          </p:cNvGrpSpPr>
          <p:nvPr/>
        </p:nvGrpSpPr>
        <p:grpSpPr bwMode="auto">
          <a:xfrm>
            <a:off x="1303174" y="3794353"/>
            <a:ext cx="9765952" cy="1306512"/>
            <a:chOff x="1104" y="2109"/>
            <a:chExt cx="3504" cy="823"/>
          </a:xfrm>
        </p:grpSpPr>
        <p:sp>
          <p:nvSpPr>
            <p:cNvPr id="5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379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gray">
            <a:xfrm>
              <a:off x="1322" y="236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2" name="Text Box 14"/>
            <p:cNvSpPr txBox="1">
              <a:spLocks noChangeArrowheads="1"/>
            </p:cNvSpPr>
            <p:nvPr/>
          </p:nvSpPr>
          <p:spPr bwMode="gray">
            <a:xfrm>
              <a:off x="1933" y="238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دوم </a:t>
              </a:r>
              <a:r>
                <a:rPr lang="fa-IR" sz="2400" b="1" dirty="0">
                  <a:cs typeface="B Nazanin" panose="00000400000000000000" pitchFamily="2" charset="-78"/>
                </a:rPr>
                <a:t>از نوع پیش </a:t>
              </a:r>
              <a:r>
                <a:rPr lang="fa-IR" sz="2400" b="1" dirty="0" smtClean="0">
                  <a:cs typeface="B Nazanin" panose="00000400000000000000" pitchFamily="2" charset="-78"/>
                </a:rPr>
                <a:t>بینی است 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15"/>
          <p:cNvGrpSpPr>
            <a:grpSpLocks/>
          </p:cNvGrpSpPr>
          <p:nvPr/>
        </p:nvGrpSpPr>
        <p:grpSpPr bwMode="auto">
          <a:xfrm>
            <a:off x="1303174" y="5254853"/>
            <a:ext cx="9765952" cy="1306512"/>
            <a:chOff x="1104" y="3029"/>
            <a:chExt cx="3504" cy="823"/>
          </a:xfrm>
        </p:grpSpPr>
        <p:sp>
          <p:nvSpPr>
            <p:cNvPr id="6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3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 Box 19"/>
            <p:cNvSpPr txBox="1">
              <a:spLocks noChangeArrowheads="1"/>
            </p:cNvSpPr>
            <p:nvPr/>
          </p:nvSpPr>
          <p:spPr bwMode="gray">
            <a:xfrm>
              <a:off x="1310" y="326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8" name="Text Box 20"/>
            <p:cNvSpPr txBox="1">
              <a:spLocks noChangeArrowheads="1"/>
            </p:cNvSpPr>
            <p:nvPr/>
          </p:nvSpPr>
          <p:spPr bwMode="gray">
            <a:xfrm>
              <a:off x="1933" y="328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سوم </a:t>
              </a:r>
              <a:r>
                <a:rPr lang="fa-IR" sz="2400" b="1" dirty="0">
                  <a:cs typeface="B Nazanin" panose="00000400000000000000" pitchFamily="2" charset="-78"/>
                </a:rPr>
                <a:t>از نوع </a:t>
              </a:r>
              <a:r>
                <a:rPr lang="fa-IR" altLang="en-US" sz="2400" b="1" dirty="0">
                  <a:cs typeface="B Nazanin" panose="00000400000000000000" pitchFamily="2" charset="-78"/>
                </a:rPr>
                <a:t>توصیفی </a:t>
              </a:r>
              <a:r>
                <a:rPr lang="fa-IR" sz="2400" b="1" dirty="0" smtClean="0">
                  <a:cs typeface="B Nazanin" panose="00000400000000000000" pitchFamily="2" charset="-78"/>
                </a:rPr>
                <a:t>است 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98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86794" y="1893530"/>
            <a:ext cx="28184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کیفیت خدمات 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831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Quality of Service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81" y="2891623"/>
            <a:ext cx="7796825" cy="35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1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1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368488" y="982369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اولین مطالعه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تحلیلی ما در باره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 در ایالات متحده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میباشد که (توصیفی)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368488" y="1831454"/>
            <a:ext cx="9765953" cy="12034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آمریکایی ها شیوه زندگی متفاوت را برای خود انتخاب میکنند و عادت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مختلفی دارند. آنها به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شرایط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بهداشتی خود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واکنش های متفاوتی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نشان می دهند.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368487" y="3124629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آنها را در 3 گروه تقسیم بندی کردیم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6" name="Oval 5"/>
          <p:cNvSpPr>
            <a:spLocks noChangeArrowheads="1"/>
          </p:cNvSpPr>
          <p:nvPr/>
        </p:nvSpPr>
        <p:spPr bwMode="gray">
          <a:xfrm>
            <a:off x="7610248" y="4186595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gray">
          <a:xfrm>
            <a:off x="7610248" y="4186595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gray">
          <a:xfrm>
            <a:off x="7751535" y="432788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9" name="Oval 8"/>
          <p:cNvSpPr>
            <a:spLocks noChangeArrowheads="1"/>
          </p:cNvSpPr>
          <p:nvPr/>
        </p:nvSpPr>
        <p:spPr bwMode="gray">
          <a:xfrm>
            <a:off x="7783285" y="4338995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" name="Oval 9"/>
          <p:cNvSpPr>
            <a:spLocks noChangeArrowheads="1"/>
          </p:cNvSpPr>
          <p:nvPr/>
        </p:nvSpPr>
        <p:spPr bwMode="gray">
          <a:xfrm>
            <a:off x="7853135" y="442154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1" name="Oval 10"/>
          <p:cNvSpPr>
            <a:spLocks noChangeArrowheads="1"/>
          </p:cNvSpPr>
          <p:nvPr/>
        </p:nvSpPr>
        <p:spPr bwMode="gray">
          <a:xfrm>
            <a:off x="2138135" y="418024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gray">
          <a:xfrm>
            <a:off x="2138135" y="418024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gray">
          <a:xfrm>
            <a:off x="2279423" y="4321533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gray">
          <a:xfrm>
            <a:off x="2281010" y="432470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gray">
          <a:xfrm>
            <a:off x="2373085" y="441519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6" name="Group 15"/>
          <p:cNvGrpSpPr>
            <a:grpSpLocks/>
          </p:cNvGrpSpPr>
          <p:nvPr/>
        </p:nvGrpSpPr>
        <p:grpSpPr bwMode="auto">
          <a:xfrm>
            <a:off x="2400073" y="4440595"/>
            <a:ext cx="1636712" cy="1636713"/>
            <a:chOff x="4166" y="1706"/>
            <a:chExt cx="1252" cy="1252"/>
          </a:xfrm>
        </p:grpSpPr>
        <p:sp>
          <p:nvSpPr>
            <p:cNvPr id="67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9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0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1" name="Oval 20"/>
          <p:cNvSpPr>
            <a:spLocks noChangeArrowheads="1"/>
          </p:cNvSpPr>
          <p:nvPr/>
        </p:nvSpPr>
        <p:spPr bwMode="gray">
          <a:xfrm>
            <a:off x="4874985" y="418659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" name="Oval 21"/>
          <p:cNvSpPr>
            <a:spLocks noChangeArrowheads="1"/>
          </p:cNvSpPr>
          <p:nvPr/>
        </p:nvSpPr>
        <p:spPr bwMode="gray">
          <a:xfrm>
            <a:off x="4874985" y="418659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3" name="Oval 22"/>
          <p:cNvSpPr>
            <a:spLocks noChangeArrowheads="1"/>
          </p:cNvSpPr>
          <p:nvPr/>
        </p:nvSpPr>
        <p:spPr bwMode="gray">
          <a:xfrm>
            <a:off x="5016273" y="4327883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4" name="Oval 23"/>
          <p:cNvSpPr>
            <a:spLocks noChangeArrowheads="1"/>
          </p:cNvSpPr>
          <p:nvPr/>
        </p:nvSpPr>
        <p:spPr bwMode="gray">
          <a:xfrm>
            <a:off x="5017860" y="433105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" name="Oval 24"/>
          <p:cNvSpPr>
            <a:spLocks noChangeArrowheads="1"/>
          </p:cNvSpPr>
          <p:nvPr/>
        </p:nvSpPr>
        <p:spPr bwMode="gray">
          <a:xfrm>
            <a:off x="5109935" y="442154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6" name="Group 25"/>
          <p:cNvGrpSpPr>
            <a:grpSpLocks/>
          </p:cNvGrpSpPr>
          <p:nvPr/>
        </p:nvGrpSpPr>
        <p:grpSpPr bwMode="auto">
          <a:xfrm>
            <a:off x="5136923" y="4440595"/>
            <a:ext cx="1636712" cy="1636713"/>
            <a:chOff x="4166" y="1706"/>
            <a:chExt cx="1252" cy="1252"/>
          </a:xfrm>
        </p:grpSpPr>
        <p:sp>
          <p:nvSpPr>
            <p:cNvPr id="77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8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9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0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81" name="Group 30"/>
          <p:cNvGrpSpPr>
            <a:grpSpLocks/>
          </p:cNvGrpSpPr>
          <p:nvPr/>
        </p:nvGrpSpPr>
        <p:grpSpPr bwMode="auto">
          <a:xfrm>
            <a:off x="7883298" y="4440595"/>
            <a:ext cx="1636712" cy="1636713"/>
            <a:chOff x="4166" y="1706"/>
            <a:chExt cx="1252" cy="1252"/>
          </a:xfrm>
        </p:grpSpPr>
        <p:sp>
          <p:nvSpPr>
            <p:cNvPr id="82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3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4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5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6" name="Text Box 38"/>
          <p:cNvSpPr txBox="1">
            <a:spLocks noChangeArrowheads="1"/>
          </p:cNvSpPr>
          <p:nvPr/>
        </p:nvSpPr>
        <p:spPr bwMode="gray">
          <a:xfrm>
            <a:off x="2669964" y="4896797"/>
            <a:ext cx="10550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خود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بیمار انگار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Text Box 39"/>
          <p:cNvSpPr txBox="1">
            <a:spLocks noChangeArrowheads="1"/>
          </p:cNvSpPr>
          <p:nvPr/>
        </p:nvSpPr>
        <p:spPr bwMode="gray">
          <a:xfrm>
            <a:off x="5634425" y="5045433"/>
            <a:ext cx="6607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نرمال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88" name="Text Box 40"/>
          <p:cNvSpPr txBox="1">
            <a:spLocks noChangeArrowheads="1"/>
          </p:cNvSpPr>
          <p:nvPr/>
        </p:nvSpPr>
        <p:spPr bwMode="gray">
          <a:xfrm>
            <a:off x="8007191" y="4924058"/>
            <a:ext cx="1430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فقط در شرایط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اورژانسی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37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16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450898" y="156512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بسیار مضطرب ودارای اختلال بدگمانی هستند که در معرض بیماری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1" name="Oval 10"/>
          <p:cNvSpPr>
            <a:spLocks noChangeArrowheads="1"/>
          </p:cNvSpPr>
          <p:nvPr/>
        </p:nvSpPr>
        <p:spPr bwMode="gray">
          <a:xfrm>
            <a:off x="984249" y="179627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gray">
          <a:xfrm>
            <a:off x="984249" y="179627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gray">
          <a:xfrm>
            <a:off x="1125537" y="193756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gray">
          <a:xfrm>
            <a:off x="1127124" y="194073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gray">
          <a:xfrm>
            <a:off x="1219199" y="203122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6" name="Group 15"/>
          <p:cNvGrpSpPr>
            <a:grpSpLocks/>
          </p:cNvGrpSpPr>
          <p:nvPr/>
        </p:nvGrpSpPr>
        <p:grpSpPr bwMode="auto">
          <a:xfrm>
            <a:off x="1246187" y="2056623"/>
            <a:ext cx="1636712" cy="1636713"/>
            <a:chOff x="4166" y="1706"/>
            <a:chExt cx="1252" cy="1252"/>
          </a:xfrm>
        </p:grpSpPr>
        <p:sp>
          <p:nvSpPr>
            <p:cNvPr id="67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9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0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6" name="Text Box 38"/>
          <p:cNvSpPr txBox="1">
            <a:spLocks noChangeArrowheads="1"/>
          </p:cNvSpPr>
          <p:nvPr/>
        </p:nvSpPr>
        <p:spPr bwMode="gray">
          <a:xfrm>
            <a:off x="1516078" y="2512825"/>
            <a:ext cx="10550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خود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بیمار انگار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50898" y="243694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همیشه تصور میکنند که بیمار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50898" y="330876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گروه بیش از حد توانایی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مصرف 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51" y="3906060"/>
            <a:ext cx="2147098" cy="2936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600" y="4180580"/>
            <a:ext cx="1373481" cy="2651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898" y="4522795"/>
            <a:ext cx="3243790" cy="19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601841" y="1837175"/>
            <a:ext cx="6425684" cy="15015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طبقه ی دیگر آمریکایی ها جوان و بی دقت هستند و فقط در صورتی که به شدت بیمار شوند به دنبال مراقبت های بهداشتی میروند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6" name="Oval 5"/>
          <p:cNvSpPr>
            <a:spLocks noChangeArrowheads="1"/>
          </p:cNvSpPr>
          <p:nvPr/>
        </p:nvSpPr>
        <p:spPr bwMode="gray">
          <a:xfrm>
            <a:off x="8666162" y="1541367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gray">
          <a:xfrm>
            <a:off x="8666162" y="1541367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gray">
          <a:xfrm>
            <a:off x="8807449" y="1682655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9" name="Oval 8"/>
          <p:cNvSpPr>
            <a:spLocks noChangeArrowheads="1"/>
          </p:cNvSpPr>
          <p:nvPr/>
        </p:nvSpPr>
        <p:spPr bwMode="gray">
          <a:xfrm>
            <a:off x="8839199" y="1693767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" name="Oval 9"/>
          <p:cNvSpPr>
            <a:spLocks noChangeArrowheads="1"/>
          </p:cNvSpPr>
          <p:nvPr/>
        </p:nvSpPr>
        <p:spPr bwMode="gray">
          <a:xfrm>
            <a:off x="8909049" y="1776317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81" name="Group 30"/>
          <p:cNvGrpSpPr>
            <a:grpSpLocks/>
          </p:cNvGrpSpPr>
          <p:nvPr/>
        </p:nvGrpSpPr>
        <p:grpSpPr bwMode="auto">
          <a:xfrm>
            <a:off x="8939212" y="1795367"/>
            <a:ext cx="1636712" cy="1636713"/>
            <a:chOff x="4166" y="1706"/>
            <a:chExt cx="1252" cy="1252"/>
          </a:xfrm>
        </p:grpSpPr>
        <p:sp>
          <p:nvSpPr>
            <p:cNvPr id="82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3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4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5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8" name="Text Box 40"/>
          <p:cNvSpPr txBox="1">
            <a:spLocks noChangeArrowheads="1"/>
          </p:cNvSpPr>
          <p:nvPr/>
        </p:nvSpPr>
        <p:spPr bwMode="gray">
          <a:xfrm>
            <a:off x="9063105" y="2278830"/>
            <a:ext cx="1430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فقط در شرایط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اورژانسی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Oval 20"/>
          <p:cNvSpPr>
            <a:spLocks noChangeArrowheads="1"/>
          </p:cNvSpPr>
          <p:nvPr/>
        </p:nvSpPr>
        <p:spPr bwMode="gray">
          <a:xfrm>
            <a:off x="8666162" y="397745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" name="Oval 21"/>
          <p:cNvSpPr>
            <a:spLocks noChangeArrowheads="1"/>
          </p:cNvSpPr>
          <p:nvPr/>
        </p:nvSpPr>
        <p:spPr bwMode="gray">
          <a:xfrm>
            <a:off x="8666162" y="397745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2" name="Oval 22"/>
          <p:cNvSpPr>
            <a:spLocks noChangeArrowheads="1"/>
          </p:cNvSpPr>
          <p:nvPr/>
        </p:nvSpPr>
        <p:spPr bwMode="gray">
          <a:xfrm>
            <a:off x="8807450" y="4118747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3" name="Oval 23"/>
          <p:cNvSpPr>
            <a:spLocks noChangeArrowheads="1"/>
          </p:cNvSpPr>
          <p:nvPr/>
        </p:nvSpPr>
        <p:spPr bwMode="gray">
          <a:xfrm>
            <a:off x="8809037" y="4121922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Oval 24"/>
          <p:cNvSpPr>
            <a:spLocks noChangeArrowheads="1"/>
          </p:cNvSpPr>
          <p:nvPr/>
        </p:nvSpPr>
        <p:spPr bwMode="gray">
          <a:xfrm>
            <a:off x="8901112" y="4212409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5" name="Group 25"/>
          <p:cNvGrpSpPr>
            <a:grpSpLocks/>
          </p:cNvGrpSpPr>
          <p:nvPr/>
        </p:nvGrpSpPr>
        <p:grpSpPr bwMode="auto">
          <a:xfrm>
            <a:off x="8928100" y="4231459"/>
            <a:ext cx="1636712" cy="1636713"/>
            <a:chOff x="4166" y="1706"/>
            <a:chExt cx="1252" cy="1252"/>
          </a:xfrm>
        </p:grpSpPr>
        <p:sp>
          <p:nvSpPr>
            <p:cNvPr id="46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8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9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51" name="Text Box 39"/>
          <p:cNvSpPr txBox="1">
            <a:spLocks noChangeArrowheads="1"/>
          </p:cNvSpPr>
          <p:nvPr/>
        </p:nvSpPr>
        <p:spPr bwMode="gray">
          <a:xfrm>
            <a:off x="9425602" y="4836297"/>
            <a:ext cx="6607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نرمال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601842" y="4273267"/>
            <a:ext cx="6425684" cy="15015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مناسب ترین تایم و به جا از خدمات مراقبت های بهداشتی استفاده میکنند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814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291" y="2850189"/>
            <a:ext cx="9525415" cy="11301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26833" y="110792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شکل زیر سطح تعامل بیمار با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 را نشان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95492" y="5061219"/>
            <a:ext cx="2238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فقط در </a:t>
            </a:r>
            <a:r>
              <a:rPr lang="fa-IR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شرایط اورژانسی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52679" y="5038027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 بیمار انگار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36177" y="5061219"/>
            <a:ext cx="663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نرمال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2002214" y="3980323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118624" y="3980323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9165014" y="3976156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16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7571" y="103172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مطالعه اول قصد داریم میزان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مشارکت اشخاصی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بیماری های دیابت و فشار خون مبتلا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هستند را با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آنها را ارزیابی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7571" y="2133171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ارزیابی به 2 پارامتر مشارکت و وضیت سلانت بیماران نیاز داریم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7570" y="3120148"/>
            <a:ext cx="10526487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مشارکت : از میانگین تعداد ویزیت برای هر بیمار در هر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توجه به تعداد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بدست می آید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7571" y="3847267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:از مقادیر وزنی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شاخص توده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بدن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توجه به تعداد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بدست می آید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570" y="4717863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2 پارامتر فوق نشان دهنده تعریفی است که ما از کیفیت خدمات انتظار داریم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7570" y="5444981"/>
            <a:ext cx="10515600" cy="98697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یا به زبان ساده میتوانیم بگوییم کیفیت خدمات در این پژوهش ترکیبی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ایالات متحده و اندازه گیری تعامل بیماران با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خودشان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Curved Left Arrow 18"/>
          <p:cNvSpPr/>
          <p:nvPr/>
        </p:nvSpPr>
        <p:spPr>
          <a:xfrm>
            <a:off x="11234057" y="2450676"/>
            <a:ext cx="618845" cy="1206924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108856" y="2450676"/>
            <a:ext cx="587828" cy="1970040"/>
          </a:xfrm>
          <a:prstGeom prst="curvedRightArrow">
            <a:avLst>
              <a:gd name="adj1" fmla="val 25000"/>
              <a:gd name="adj2" fmla="val 55600"/>
              <a:gd name="adj3" fmla="val 3425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36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7429" y="1031720"/>
            <a:ext cx="9677600" cy="10583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همانطور که در نمودار زیر مشاهده میکنید بخش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توصیفی داده ها نشان می دهد که روند کلی ویزیت بیمار در ایالات متحده در حال افزایش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52" y="2227028"/>
            <a:ext cx="4734553" cy="441325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872507" y="5367049"/>
            <a:ext cx="2698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میانگین ویزیت ها در محور </a:t>
            </a:r>
            <a:r>
              <a:rPr lang="en-US" sz="2000" b="1" dirty="0">
                <a:cs typeface="B Nazanin" panose="00000400000000000000" pitchFamily="2" charset="-78"/>
              </a:rPr>
              <a:t>X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39532" y="3328442"/>
            <a:ext cx="1760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سال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16" name="Elbow Connector 15"/>
          <p:cNvCxnSpPr/>
          <p:nvPr/>
        </p:nvCxnSpPr>
        <p:spPr>
          <a:xfrm>
            <a:off x="2247608" y="3728552"/>
            <a:ext cx="1507963" cy="320934"/>
          </a:xfrm>
          <a:prstGeom prst="bentConnector3">
            <a:avLst>
              <a:gd name="adj1" fmla="val -532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3" idx="2"/>
          </p:cNvCxnSpPr>
          <p:nvPr/>
        </p:nvCxnSpPr>
        <p:spPr>
          <a:xfrm rot="5400000">
            <a:off x="8794478" y="5038996"/>
            <a:ext cx="698955" cy="2155281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896553" y="3347627"/>
            <a:ext cx="26741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ایالت های مختلف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25" name="Elbow Connector 24"/>
          <p:cNvCxnSpPr>
            <a:stCxn id="23" idx="0"/>
          </p:cNvCxnSpPr>
          <p:nvPr/>
        </p:nvCxnSpPr>
        <p:spPr>
          <a:xfrm rot="16200000" flipV="1">
            <a:off x="8923820" y="2037828"/>
            <a:ext cx="789484" cy="1830113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2893" y="5061152"/>
            <a:ext cx="3093011" cy="157913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سال 2005، تقریبا همه ایالت ها شاهد افزایش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ویزیت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بیماران بودند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215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24" name="Picture 10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339" y="1382119"/>
            <a:ext cx="9030612" cy="4573514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221879" y="4294317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متوسط تعداد ویزیت</a:t>
            </a:r>
          </a:p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44" name="Elbow Connector 43"/>
          <p:cNvCxnSpPr>
            <a:stCxn id="43" idx="2"/>
          </p:cNvCxnSpPr>
          <p:nvPr/>
        </p:nvCxnSpPr>
        <p:spPr>
          <a:xfrm rot="16200000" flipH="1">
            <a:off x="1623686" y="4575984"/>
            <a:ext cx="286434" cy="1138872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4385993" y="6054434"/>
            <a:ext cx="1835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ایالت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46" name="Elbow Connector 45"/>
          <p:cNvCxnSpPr>
            <a:stCxn id="45" idx="1"/>
          </p:cNvCxnSpPr>
          <p:nvPr/>
        </p:nvCxnSpPr>
        <p:spPr>
          <a:xfrm rot="10800000">
            <a:off x="3427855" y="5956779"/>
            <a:ext cx="958139" cy="297711"/>
          </a:xfrm>
          <a:prstGeom prst="bentConnector3">
            <a:avLst>
              <a:gd name="adj1" fmla="val 98854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4444575" y="968048"/>
            <a:ext cx="48141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نمودار تعامل </a:t>
            </a:r>
            <a:r>
              <a:rPr lang="fa-IR" sz="2000" b="1" dirty="0">
                <a:cs typeface="B Nazanin" panose="00000400000000000000" pitchFamily="2" charset="-78"/>
              </a:rPr>
              <a:t>بیمار </a:t>
            </a:r>
            <a:r>
              <a:rPr lang="fa-IR" sz="2000" b="1" dirty="0" smtClean="0">
                <a:cs typeface="B Nazanin" panose="00000400000000000000" pitchFamily="2" charset="-78"/>
              </a:rPr>
              <a:t>با وضعیت سلامتی خود در </a:t>
            </a:r>
            <a:r>
              <a:rPr lang="fa-IR" sz="2000" b="1" dirty="0">
                <a:cs typeface="B Nazanin" panose="00000400000000000000" pitchFamily="2" charset="-78"/>
              </a:rPr>
              <a:t>هر ایالت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15697" y="2033809"/>
            <a:ext cx="2908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بالاترین سطح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rot="10800000">
            <a:off x="4662712" y="2039876"/>
            <a:ext cx="947058" cy="251855"/>
          </a:xfrm>
          <a:prstGeom prst="bentConnector3">
            <a:avLst>
              <a:gd name="adj1" fmla="val 100575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7359924" y="5288637"/>
            <a:ext cx="2327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بیشترین حالت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51" name="Elbow Connector 50"/>
          <p:cNvCxnSpPr/>
          <p:nvPr/>
        </p:nvCxnSpPr>
        <p:spPr>
          <a:xfrm rot="10800000">
            <a:off x="6388769" y="5345476"/>
            <a:ext cx="936171" cy="143217"/>
          </a:xfrm>
          <a:prstGeom prst="bentConnector3">
            <a:avLst>
              <a:gd name="adj1" fmla="val 10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66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667" y="1936736"/>
            <a:ext cx="8413302" cy="42608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24413" y="1405442"/>
            <a:ext cx="4233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نا بسامان ترین ایالت ها مین </a:t>
            </a:r>
            <a:r>
              <a:rPr lang="fa-IR" sz="2000" b="1" dirty="0">
                <a:cs typeface="B Nazanin" panose="00000400000000000000" pitchFamily="2" charset="-78"/>
              </a:rPr>
              <a:t>و </a:t>
            </a:r>
            <a:r>
              <a:rPr lang="fa-IR" sz="2000" b="1" dirty="0" smtClean="0">
                <a:cs typeface="B Nazanin" panose="00000400000000000000" pitchFamily="2" charset="-78"/>
              </a:rPr>
              <a:t>کارولینای جنوبی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8816" y="2558636"/>
            <a:ext cx="4416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قرار گرفتن بین وضعیت نرمال و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7268" y="5466267"/>
            <a:ext cx="3748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قرار گرفتن بین وضعیت نرمال و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80185" y="3185673"/>
            <a:ext cx="621900" cy="168045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5941339" y="4704347"/>
            <a:ext cx="2757493" cy="761920"/>
          </a:xfrm>
          <a:prstGeom prst="bentConnector3">
            <a:avLst>
              <a:gd name="adj1" fmla="val 100177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24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8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33762" y="1405442"/>
            <a:ext cx="62151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اورگان </a:t>
            </a:r>
            <a:r>
              <a:rPr lang="fa-IR" sz="2000" b="1" dirty="0">
                <a:cs typeface="B Nazanin" panose="00000400000000000000" pitchFamily="2" charset="-78"/>
              </a:rPr>
              <a:t>، واشنگتن و کالیفرنیا </a:t>
            </a:r>
            <a:r>
              <a:rPr lang="fa-IR" sz="2000" b="1" dirty="0" smtClean="0">
                <a:cs typeface="B Nazanin" panose="00000400000000000000" pitchFamily="2" charset="-78"/>
              </a:rPr>
              <a:t>نمونه هایی از سالم </a:t>
            </a:r>
            <a:r>
              <a:rPr lang="fa-IR" sz="2000" b="1" dirty="0">
                <a:cs typeface="B Nazanin" panose="00000400000000000000" pitchFamily="2" charset="-78"/>
              </a:rPr>
              <a:t>ترین حالت ها </a:t>
            </a:r>
            <a:r>
              <a:rPr lang="fa-IR" sz="2000" b="1" dirty="0" smtClean="0">
                <a:cs typeface="B Nazanin" panose="00000400000000000000" pitchFamily="2" charset="-78"/>
              </a:rPr>
              <a:t>هستند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109" y="1988785"/>
            <a:ext cx="8040323" cy="407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6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26" name="Picture 2" descr="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72" y="3611876"/>
            <a:ext cx="6198336" cy="313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611876"/>
            <a:ext cx="3303572" cy="3079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1093572" y="1227663"/>
            <a:ext cx="9677600" cy="11913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توجه به تحلیل های انجام شده تضمین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بیش از 15 بار برای هر بیمار مبتلا به فشارخون بالا یا دیابت ویزیت انجام شود که احتمال آن نزدیک به 99٪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93572" y="2516971"/>
            <a:ext cx="9677600" cy="8031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این حال، تعداد وزیت ها در ایالات متحده به طور متوسط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11.5 بار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459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93684" y="1841127"/>
            <a:ext cx="40046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مراقبت های بهداشتی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20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Healthcare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139" y="2968489"/>
            <a:ext cx="2567712" cy="276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16971" y="1405442"/>
            <a:ext cx="3648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این نمودار افزایش دیابت را نشان میدهد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6"/>
            <a:ext cx="6920139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1739" y="3911110"/>
            <a:ext cx="23599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درصد جمعیت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0563" y="6216724"/>
            <a:ext cx="1521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80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4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3010" y="1405442"/>
            <a:ext cx="4036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این نمودار افزایش فشار خون را نشان میدهد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6"/>
            <a:ext cx="6920139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1739" y="3911110"/>
            <a:ext cx="23599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درصد جمعیت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0563" y="6216724"/>
            <a:ext cx="1521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3074" name="Picture 2" descr="a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5"/>
            <a:ext cx="6972030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4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50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02279" y="1003079"/>
            <a:ext cx="1670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>
                <a:cs typeface="B Nazanin" panose="00000400000000000000" pitchFamily="2" charset="-78"/>
              </a:rPr>
              <a:t>نمودار فشار خون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8" y="4244894"/>
            <a:ext cx="3868428" cy="226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a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8" y="1405442"/>
            <a:ext cx="3894373" cy="226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683270" y="3842531"/>
            <a:ext cx="1282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>
                <a:cs typeface="B Nazanin" panose="00000400000000000000" pitchFamily="2" charset="-78"/>
              </a:rPr>
              <a:t>نمودار </a:t>
            </a:r>
            <a:r>
              <a:rPr lang="fa-IR" sz="2000" b="1" dirty="0" smtClean="0">
                <a:cs typeface="B Nazanin" panose="00000400000000000000" pitchFamily="2" charset="-78"/>
              </a:rPr>
              <a:t>دیابت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35904" y="1403189"/>
            <a:ext cx="7622317" cy="176111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دیابت کنترل نشده باعث تغییرات عروقی شده و منجر به فشار خون بالا می شود. هر دو بیماری به شدت به هم مربوط بوده و به دو فعالیت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عمده چاقی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سیگار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کشیدن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مربوط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میشوند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062" y="3435735"/>
            <a:ext cx="3623956" cy="26489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57" y="2734561"/>
            <a:ext cx="2887580" cy="405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50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9554" y="1155326"/>
            <a:ext cx="8625816" cy="7605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دوم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درباره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روند مشارکت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بیماران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9554" y="2919525"/>
            <a:ext cx="8625816" cy="106508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بخش قصد داریم از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برای 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درباره تعداد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ویزیت های انجام شده در ایالات متحده بر اساس داده های تاریخی استفاده می 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457" y="4475486"/>
            <a:ext cx="3582010" cy="22351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09554" y="2026484"/>
            <a:ext cx="8625816" cy="7605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مطالعه دارای ماهیت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(پیش بینی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)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0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4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48" y="3380175"/>
            <a:ext cx="5572880" cy="28223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43983" y="4847210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متوسط تعداد ویزیت</a:t>
            </a:r>
          </a:p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6" name="Elbow Connector 5"/>
          <p:cNvCxnSpPr>
            <a:stCxn id="5" idx="2"/>
          </p:cNvCxnSpPr>
          <p:nvPr/>
        </p:nvCxnSpPr>
        <p:spPr>
          <a:xfrm rot="16200000" flipH="1">
            <a:off x="2445790" y="5128877"/>
            <a:ext cx="286434" cy="1138872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578814" y="6337976"/>
            <a:ext cx="1835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ایالت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8" name="Elbow Connector 7"/>
          <p:cNvCxnSpPr>
            <a:stCxn id="7" idx="1"/>
          </p:cNvCxnSpPr>
          <p:nvPr/>
        </p:nvCxnSpPr>
        <p:spPr>
          <a:xfrm rot="10800000">
            <a:off x="3620676" y="6240321"/>
            <a:ext cx="958139" cy="297711"/>
          </a:xfrm>
          <a:prstGeom prst="bentConnector3">
            <a:avLst>
              <a:gd name="adj1" fmla="val 98854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797879" y="2942278"/>
            <a:ext cx="2908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بالاترین سطح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08954" y="6337976"/>
            <a:ext cx="2327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بیشترین حالت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5" name="Elbow Connector 14"/>
          <p:cNvCxnSpPr/>
          <p:nvPr/>
        </p:nvCxnSpPr>
        <p:spPr>
          <a:xfrm rot="10800000">
            <a:off x="5797880" y="5555097"/>
            <a:ext cx="2075014" cy="685225"/>
          </a:xfrm>
          <a:prstGeom prst="bentConnector3">
            <a:avLst>
              <a:gd name="adj1" fmla="val -124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0" idx="1"/>
          </p:cNvCxnSpPr>
          <p:nvPr/>
        </p:nvCxnSpPr>
        <p:spPr>
          <a:xfrm rot="10800000" flipV="1">
            <a:off x="4309323" y="3142332"/>
            <a:ext cx="1488557" cy="200055"/>
          </a:xfrm>
          <a:prstGeom prst="bentConnector3">
            <a:avLst>
              <a:gd name="adj1" fmla="val 10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32668" y="877207"/>
            <a:ext cx="10456440" cy="81114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دو حالت حد اکثری برای حالت خودبیمار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انگاری و حالت اورژانسی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2 ایالت در نمودار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مشخص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2668" y="1780161"/>
            <a:ext cx="10456440" cy="8145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رگرسیون برای این حالتها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نمودار بعدی مشخص 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19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098" name="Picture 2" descr="333333333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914" y="1598059"/>
            <a:ext cx="5756497" cy="50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9933" y="1070948"/>
            <a:ext cx="10756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نمودار تعداد </a:t>
            </a:r>
            <a:r>
              <a:rPr lang="fa-IR" sz="2000" b="1" dirty="0">
                <a:cs typeface="B Nazanin" panose="00000400000000000000" pitchFamily="2" charset="-78"/>
              </a:rPr>
              <a:t>پیش بینی ها از تعداد ویزیت های بیمارن </a:t>
            </a:r>
            <a:r>
              <a:rPr lang="fa-IR" sz="2000" b="1" dirty="0" smtClean="0">
                <a:cs typeface="B Nazanin" panose="00000400000000000000" pitchFamily="2" charset="-78"/>
              </a:rPr>
              <a:t>در ایالت کنتاکی که دارای بیشترین حد اورژانسی است (تا </a:t>
            </a:r>
            <a:r>
              <a:rPr lang="fa-IR" sz="2000" b="1" dirty="0">
                <a:cs typeface="B Nazanin" panose="00000400000000000000" pitchFamily="2" charset="-78"/>
              </a:rPr>
              <a:t>سال 2015)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43593" y="3722269"/>
            <a:ext cx="1529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9" name="Elbow Connector 8"/>
          <p:cNvCxnSpPr>
            <a:stCxn id="6" idx="2"/>
          </p:cNvCxnSpPr>
          <p:nvPr/>
        </p:nvCxnSpPr>
        <p:spPr>
          <a:xfrm rot="5400000">
            <a:off x="8666862" y="4312439"/>
            <a:ext cx="2331584" cy="1951465"/>
          </a:xfrm>
          <a:prstGeom prst="bentConnector3">
            <a:avLst>
              <a:gd name="adj1" fmla="val 100163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6" idx="0"/>
          </p:cNvCxnSpPr>
          <p:nvPr/>
        </p:nvCxnSpPr>
        <p:spPr>
          <a:xfrm rot="16200000" flipH="1" flipV="1">
            <a:off x="9774612" y="2804578"/>
            <a:ext cx="116084" cy="1951465"/>
          </a:xfrm>
          <a:prstGeom prst="bentConnector4">
            <a:avLst>
              <a:gd name="adj1" fmla="val -196926"/>
              <a:gd name="adj2" fmla="val 69595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86723" y="3722268"/>
            <a:ext cx="2281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تعداد ویزیت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5" name="Elbow Connector 14"/>
          <p:cNvCxnSpPr>
            <a:stCxn id="14" idx="0"/>
          </p:cNvCxnSpPr>
          <p:nvPr/>
        </p:nvCxnSpPr>
        <p:spPr>
          <a:xfrm rot="5400000" flipH="1" flipV="1">
            <a:off x="1937175" y="2399530"/>
            <a:ext cx="1212984" cy="1432493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4" idx="2"/>
          </p:cNvCxnSpPr>
          <p:nvPr/>
        </p:nvCxnSpPr>
        <p:spPr>
          <a:xfrm rot="16200000" flipH="1">
            <a:off x="1792545" y="4157253"/>
            <a:ext cx="1502245" cy="1432493"/>
          </a:xfrm>
          <a:prstGeom prst="bentConnector3">
            <a:avLst>
              <a:gd name="adj1" fmla="val 101668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308207" y="1834076"/>
            <a:ext cx="24673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نمودار بر اساس داده های تاریخی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cxnSp>
        <p:nvCxnSpPr>
          <p:cNvPr id="21" name="Elbow Connector 20"/>
          <p:cNvCxnSpPr>
            <a:stCxn id="20" idx="2"/>
          </p:cNvCxnSpPr>
          <p:nvPr/>
        </p:nvCxnSpPr>
        <p:spPr>
          <a:xfrm rot="5400000">
            <a:off x="9366270" y="1822772"/>
            <a:ext cx="825751" cy="1525467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31504" y="6308142"/>
            <a:ext cx="30844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نمودار بر اساس پیش بینی های انجام شده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cxnSp>
        <p:nvCxnSpPr>
          <p:cNvPr id="24" name="Elbow Connector 23"/>
          <p:cNvCxnSpPr>
            <a:stCxn id="23" idx="0"/>
          </p:cNvCxnSpPr>
          <p:nvPr/>
        </p:nvCxnSpPr>
        <p:spPr>
          <a:xfrm rot="5400000" flipH="1" flipV="1">
            <a:off x="2204128" y="5296268"/>
            <a:ext cx="481500" cy="1542249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7" y="1001166"/>
            <a:ext cx="6535062" cy="57062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نقطه داده، نشان دهنده تعداد ویزیت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 که انجام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cxnSp>
        <p:nvCxnSpPr>
          <p:cNvPr id="7" name="Elbow Connector 6"/>
          <p:cNvCxnSpPr>
            <a:stCxn id="5" idx="2"/>
          </p:cNvCxnSpPr>
          <p:nvPr/>
        </p:nvCxnSpPr>
        <p:spPr>
          <a:xfrm rot="5400000" flipH="1">
            <a:off x="7323938" y="246443"/>
            <a:ext cx="723014" cy="3781402"/>
          </a:xfrm>
          <a:prstGeom prst="bentConnector4">
            <a:avLst>
              <a:gd name="adj1" fmla="val -31618"/>
              <a:gd name="adj2" fmla="val 6975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444457" y="3105559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بینی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چندگانه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 مانند پیش بینی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خطی، نمایشی و لگاریتمی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مورد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قرار گرفته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5209952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ما فقط از داده هایی استفاده کردیم که که دارای بیشترین اطمینان آماری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2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7" y="1001166"/>
            <a:ext cx="6535062" cy="57062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بینی های انجام شده در این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پژوهش بر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اساس پیش بینی رگرسیون خطی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44457" y="288227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ایالت که در حالت اورژانسی قرار دارد نسبتا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ویزیت های انجام شده برای بیمار همخوانی 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4763386"/>
            <a:ext cx="4263378" cy="194405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به همین دلیل مدل رگرسیون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آماری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اطمینان آماری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بالا 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می کند که در سال های آینده به صورت جدی شاهد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افزایش ویزیت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نحواهیم بود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1" name="Picture 2" descr="333333333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97" y="1001166"/>
            <a:ext cx="6535062" cy="573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6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نمودار برای ایالتی است که دارای بیشترین حد خود بیمار انگاری هست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44457" y="3081634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تمام تحلیل های این نمودار مانند نمودار قبلی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5162102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ایالت افزایش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قابل توجهی در تعداد ویزیت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در آینده نشان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124" name="Picture 4" descr="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68" y="941734"/>
            <a:ext cx="4202847" cy="511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018323" y="6161545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>
                <a:cs typeface="B Nazanin" panose="00000400000000000000" pitchFamily="2" charset="-78"/>
              </a:rPr>
              <a:t>تعداد پیش بینی ها از تعداد ویزیت های بیمارن </a:t>
            </a:r>
            <a:r>
              <a:rPr lang="fa-IR" sz="1600" b="1" dirty="0" smtClean="0">
                <a:cs typeface="B Nazanin" panose="00000400000000000000" pitchFamily="2" charset="-78"/>
              </a:rPr>
              <a:t>در ایالتی که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بیشترین حد خود بیمار انگاری را داشت(تا </a:t>
            </a:r>
            <a:r>
              <a:rPr lang="fa-IR" sz="1600" b="1" dirty="0">
                <a:cs typeface="B Nazanin" panose="00000400000000000000" pitchFamily="2" charset="-78"/>
              </a:rPr>
              <a:t>سال 2015)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31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0995" y="169321"/>
            <a:ext cx="8574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قوانین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سلامت مقرون به صرفه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6939" y="1797265"/>
            <a:ext cx="10515600" cy="7332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ماهیت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سوم ما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توصیفی میباشد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939" y="2656975"/>
            <a:ext cx="10515600" cy="7332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شامل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درس هایی است که آمریکا آنها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در زمینه مراقبت های 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آموخته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214" y="3789161"/>
            <a:ext cx="30670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71802" y="1872981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پیش بینی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256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Forecasting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22" y="2809729"/>
            <a:ext cx="5333943" cy="326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6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69075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ایالات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که روی نمودار مشخص شده اند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سالهای گذشته در منطقه مطلوب قرار داشتند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788" y="1810940"/>
            <a:ext cx="5803163" cy="29389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07570" y="4838392"/>
            <a:ext cx="10515600" cy="92445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اما بعد از اجرای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سیاست های جدید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حوزه بهداشت و درمان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دو ایالت از لحاظ سلامت و مشارکت بیماران در دو جهت بسیار متفاوت قرار گرفتند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5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11904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براساس داده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اخیر ، آلاباما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، می سی سی پی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ویرجینیا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، ایالت هایی هستند که بدترین وضعیت سلامت را دارند، و بیماران کمترین توجه را به سلامت خودشان نشان میدهند.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855" y="2435129"/>
            <a:ext cx="7933032" cy="401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8204" y="1159310"/>
            <a:ext cx="10515600" cy="145539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هایی که با رنگ سبز مشخص شده اند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 2014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توانستند عملکرد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بسیار بهتری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داشته باشند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دو ایالت به محدوده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بهینه نزدیک شدند.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برعکس،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ایالتی که با رنگ قرمز نشان داده شده 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منطقه مطلوب به ناحیه ناسالم و ناحیه اورژانسی منتقل 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176" y="2698253"/>
            <a:ext cx="8041655" cy="407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2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0733" y="1688956"/>
            <a:ext cx="10515600" cy="820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توجه به مفهوم ثابت شده در مورد تاثیر زیاد چاقی و سیگار کشیدن بر روی دو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بیماری دیابت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فشار خون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بالا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0733" y="5143541"/>
            <a:ext cx="10515600" cy="73958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سیگار کشیدن در آمریکا به شـدت در حال کم شدن است، اما چاقی در حال افزایش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146" name="Picture 2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886" y="3053533"/>
            <a:ext cx="6449200" cy="154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9553387" y="3053533"/>
            <a:ext cx="2466754" cy="1545761"/>
          </a:xfrm>
          <a:prstGeom prst="rect">
            <a:avLst/>
          </a:prstGeom>
          <a:solidFill>
            <a:srgbClr val="08B1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های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سالمتر از نظر سیگار و چاقی در باکس سبز نشان داده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6997" y="3053533"/>
            <a:ext cx="2390588" cy="1545761"/>
          </a:xfrm>
          <a:prstGeom prst="rect">
            <a:avLst/>
          </a:prstGeom>
          <a:solidFill>
            <a:srgbClr val="ED202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وایالت های ناسالم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باکس قرمز قرار گرفته اند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0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فکر میکنیم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اجرای سیاست های جدید در حوزه بهداشت و درمان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روی نتایج ما تأثیر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گذاشته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7571" y="214105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چون برخی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ایالت ها قانون را با نرخ پذیرش بالا اعمل میکنند، اما قانون در ایالت های دیگر محبوب نیست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7571" y="3250380"/>
            <a:ext cx="10515600" cy="1236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بنابراین، ما توصیه می کنیم ایالت هایی که قصد بهبود در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کیفیت خدمات خود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دارند درس هایی را که از ایالات های مختلف در این مطالعه آموخته اند و بهترین شیوه های محلی را به کار گیرند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29" y="4103913"/>
            <a:ext cx="5659083" cy="275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7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50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39003" y="169321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نتیجه گیری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6298" y="2552177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تحقیقات و آزمایش های انجام شده با استفاده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3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تحلیلی بر روی داده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 انجامید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6298" y="3701244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مطالعات به منظور ارزیابی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کیفیت خدمات مراقبت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بهداشتی در ایالات متحده در سطح ایالتی انجام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59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51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77713" y="169321"/>
            <a:ext cx="1358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 های آینده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6298" y="207371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انجام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مطالعات مشابه در سطوح پایین تر برای جمع آوری اطلاعات، به عنوان مثال شهرستان ها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6298" y="3222778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ساخت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مدل های خوشه ای پیشرفته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سعی و تلاش برای گروه بندی ایالت ها با روش های دیگر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6298" y="4371845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بررسی همبستگی و کوواریانس بین فعالیت های بهداشتی بیماران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4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74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24382"/>
            <a:ext cx="3048000" cy="2286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48089" y="538653"/>
            <a:ext cx="22958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0" dirty="0" smtClean="0">
                <a:solidFill>
                  <a:schemeClr val="bg1">
                    <a:lumMod val="85000"/>
                  </a:schemeClr>
                </a:solidFill>
                <a:cs typeface="0 Khodkar Bold" panose="00000700000000000000" pitchFamily="2" charset="-78"/>
              </a:rPr>
              <a:t>پایان</a:t>
            </a:r>
            <a:endParaRPr lang="en-US" sz="12000" dirty="0">
              <a:solidFill>
                <a:schemeClr val="bg1">
                  <a:lumMod val="85000"/>
                </a:schemeClr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806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3726" y="1697849"/>
            <a:ext cx="84401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بسیاری از صنایع روی موج داده های بزرگ سوار می </a:t>
            </a: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شوند</a:t>
            </a:r>
          </a:p>
          <a:p>
            <a:pPr algn="ctr" rtl="1">
              <a:lnSpc>
                <a:spcPct val="150000"/>
              </a:lnSpc>
            </a:pP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چون دوران جدیدی از تصمیم گیری </a:t>
            </a: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های مبتنی </a:t>
            </a: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بر داده ها ایجاد شده است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26" y="3293057"/>
            <a:ext cx="6461133" cy="313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02997" y="1271481"/>
            <a:ext cx="66565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تجزیه و تحلیل داده ها بزرگ به سرعت در حال رسیدن به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89935537"/>
              </p:ext>
            </p:extLst>
          </p:nvPr>
        </p:nvGraphicFramePr>
        <p:xfrm>
          <a:off x="3626777" y="1594646"/>
          <a:ext cx="5208998" cy="382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768885" y="5646347"/>
            <a:ext cx="6924782" cy="90424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0 Yekan" panose="00000400000000000000" pitchFamily="2" charset="-78"/>
              </a:rPr>
              <a:t>مراقبت های بهداشتی نیز از این قضیه </a:t>
            </a:r>
            <a:r>
              <a:rPr lang="fa-IR" sz="2000" dirty="0" smtClean="0">
                <a:cs typeface="0 Yekan" panose="00000400000000000000" pitchFamily="2" charset="-78"/>
              </a:rPr>
              <a:t>مستثنی نیست</a:t>
            </a:r>
            <a:endParaRPr lang="en-US" sz="2000" dirty="0">
              <a:cs typeface="0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96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0053" y="807340"/>
            <a:ext cx="665655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در این پژوهش قصد داریم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711829" y="1485313"/>
            <a:ext cx="6924782" cy="59952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cs typeface="0 Yekan" panose="00000400000000000000" pitchFamily="2" charset="-78"/>
              </a:rPr>
              <a:t>داده </a:t>
            </a:r>
            <a:r>
              <a:rPr lang="fa-IR" dirty="0">
                <a:cs typeface="0 Yekan" panose="00000400000000000000" pitchFamily="2" charset="-78"/>
              </a:rPr>
              <a:t>های مراقبت های بهداشتی </a:t>
            </a:r>
            <a:r>
              <a:rPr lang="fa-IR" dirty="0" smtClean="0">
                <a:cs typeface="0 Yekan" panose="00000400000000000000" pitchFamily="2" charset="-78"/>
              </a:rPr>
              <a:t>را از </a:t>
            </a:r>
            <a:r>
              <a:rPr lang="fa-IR" dirty="0">
                <a:cs typeface="0 Yekan" panose="00000400000000000000" pitchFamily="2" charset="-78"/>
              </a:rPr>
              <a:t>منابع </a:t>
            </a:r>
            <a:r>
              <a:rPr lang="fa-IR" dirty="0" smtClean="0">
                <a:cs typeface="0 Yekan" panose="00000400000000000000" pitchFamily="2" charset="-78"/>
              </a:rPr>
              <a:t>مختلف </a:t>
            </a:r>
            <a:r>
              <a:rPr lang="fa-IR" dirty="0">
                <a:cs typeface="0 Yekan" panose="00000400000000000000" pitchFamily="2" charset="-78"/>
              </a:rPr>
              <a:t>جمع آوری </a:t>
            </a:r>
            <a:r>
              <a:rPr lang="fa-IR" dirty="0" smtClean="0">
                <a:cs typeface="0 Yekan" panose="00000400000000000000" pitchFamily="2" charset="-78"/>
              </a:rPr>
              <a:t>کنیم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711829" y="2193979"/>
            <a:ext cx="6924782" cy="59952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داده های بزرگ جمع آوری شده </a:t>
            </a:r>
            <a:r>
              <a:rPr lang="fa-IR" dirty="0" smtClean="0">
                <a:cs typeface="0 Yekan" panose="00000400000000000000" pitchFamily="2" charset="-78"/>
              </a:rPr>
              <a:t>را تجزیه </a:t>
            </a:r>
            <a:r>
              <a:rPr lang="fa-IR" dirty="0">
                <a:cs typeface="0 Yekan" panose="00000400000000000000" pitchFamily="2" charset="-78"/>
              </a:rPr>
              <a:t>و تحلیل </a:t>
            </a:r>
            <a:r>
              <a:rPr lang="fa-IR" dirty="0" smtClean="0">
                <a:cs typeface="0 Yekan" panose="00000400000000000000" pitchFamily="2" charset="-78"/>
              </a:rPr>
              <a:t>کنیم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711829" y="2902645"/>
            <a:ext cx="6924782" cy="59952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هدف ما </a:t>
            </a: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از این کار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11829" y="4053099"/>
            <a:ext cx="3385335" cy="134083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شناسایی </a:t>
            </a:r>
            <a:r>
              <a:rPr lang="fa-IR" dirty="0">
                <a:cs typeface="0 Yekan" panose="00000400000000000000" pitchFamily="2" charset="-78"/>
              </a:rPr>
              <a:t>بهترین شیوه ها </a:t>
            </a:r>
            <a:r>
              <a:rPr lang="fa-IR" dirty="0" smtClean="0">
                <a:cs typeface="0 Yekan" panose="00000400000000000000" pitchFamily="2" charset="-78"/>
              </a:rPr>
              <a:t>و عملکرد ها در </a:t>
            </a:r>
            <a:r>
              <a:rPr lang="fa-IR" dirty="0">
                <a:cs typeface="0 Yekan" panose="00000400000000000000" pitchFamily="2" charset="-78"/>
              </a:rPr>
              <a:t>این حوزه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51276" y="4053099"/>
            <a:ext cx="3385335" cy="134083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به دست آوردن هوش مورد نیاز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2953272" y="3582426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9245645" y="3582426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711829" y="5944857"/>
            <a:ext cx="6924782" cy="59952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با استفاده از ابزارهای جدید در داده های ویژه سلامت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6251276" y="5474184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5876269" y="5474184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4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74916" y="1102184"/>
            <a:ext cx="66565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همچنین در این پژوهش قصد داریم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46606" y="1931542"/>
            <a:ext cx="9113178" cy="7602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B Farnaz" panose="00000400000000000000" pitchFamily="2" charset="-78"/>
              </a:rPr>
              <a:t>در سه مطالعه، </a:t>
            </a:r>
            <a:r>
              <a:rPr lang="fa-IR" sz="2000" dirty="0" smtClean="0">
                <a:cs typeface="B Farnaz" panose="00000400000000000000" pitchFamily="2" charset="-78"/>
              </a:rPr>
              <a:t>تاریخچه،  </a:t>
            </a:r>
            <a:r>
              <a:rPr lang="fa-IR" sz="2000" dirty="0">
                <a:cs typeface="B Farnaz" panose="00000400000000000000" pitchFamily="2" charset="-78"/>
              </a:rPr>
              <a:t>اطلاعات سلامتی سراسر کشور را بررسی کنیم</a:t>
            </a:r>
            <a:endParaRPr lang="en-US" sz="2000" dirty="0">
              <a:cs typeface="B Farnaz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46606" y="2816783"/>
            <a:ext cx="9113178" cy="7602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cs typeface="B Farnaz" panose="00000400000000000000" pitchFamily="2" charset="-78"/>
              </a:rPr>
              <a:t>و همچنین بینش </a:t>
            </a:r>
            <a:r>
              <a:rPr lang="fa-IR" sz="2000" dirty="0">
                <a:cs typeface="B Farnaz" panose="00000400000000000000" pitchFamily="2" charset="-78"/>
              </a:rPr>
              <a:t>ها و بهترین شیوه های اطلاعاتی را </a:t>
            </a:r>
            <a:r>
              <a:rPr lang="fa-IR" sz="2000" dirty="0" smtClean="0">
                <a:cs typeface="B Farnaz" panose="00000400000000000000" pitchFamily="2" charset="-78"/>
              </a:rPr>
              <a:t>استخراج میکنیم</a:t>
            </a:r>
            <a:endParaRPr lang="en-US" sz="2000" dirty="0">
              <a:cs typeface="B Farnaz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06" y="3979468"/>
            <a:ext cx="4012477" cy="24336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76" y="3468212"/>
            <a:ext cx="3045809" cy="30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0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3446</TotalTime>
  <Words>3016</Words>
  <Application>Microsoft Office PowerPoint</Application>
  <PresentationFormat>Widescreen</PresentationFormat>
  <Paragraphs>383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0 Arabic Style</vt:lpstr>
      <vt:lpstr>0 Farnaz</vt:lpstr>
      <vt:lpstr>0 Khodkar Bold</vt:lpstr>
      <vt:lpstr>0 Titr Bold</vt:lpstr>
      <vt:lpstr>0 Yekan</vt:lpstr>
      <vt:lpstr>Arial</vt:lpstr>
      <vt:lpstr>B Farnaz</vt:lpstr>
      <vt:lpstr>B Nazanin</vt:lpstr>
      <vt:lpstr>B Titr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145</cp:revision>
  <dcterms:created xsi:type="dcterms:W3CDTF">2017-12-01T14:29:20Z</dcterms:created>
  <dcterms:modified xsi:type="dcterms:W3CDTF">2018-01-08T16:24:06Z</dcterms:modified>
</cp:coreProperties>
</file>