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1.xml" ContentType="application/vnd.openxmlformats-officedocument.presentationml.notesSlide+xml"/>
  <Override PartName="/ppt/comments/comment2.xml" ContentType="application/vnd.openxmlformats-officedocument.presentationml.comments+xml"/>
  <Override PartName="/ppt/notesSlides/notesSlide12.xml" ContentType="application/vnd.openxmlformats-officedocument.presentationml.notesSlide+xml"/>
  <Override PartName="/ppt/comments/comment3.xml" ContentType="application/vnd.openxmlformats-officedocument.presentationml.comments+xml"/>
  <Override PartName="/ppt/notesSlides/notesSlide13.xml" ContentType="application/vnd.openxmlformats-officedocument.presentationml.notesSlide+xml"/>
  <Override PartName="/ppt/comments/comment4.xml" ContentType="application/vnd.openxmlformats-officedocument.presentationml.comments+xml"/>
  <Override PartName="/ppt/notesSlides/notesSlide14.xml" ContentType="application/vnd.openxmlformats-officedocument.presentationml.notesSlide+xml"/>
  <Override PartName="/ppt/comments/comment5.xml" ContentType="application/vnd.openxmlformats-officedocument.presentationml.comment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61" r:id="rId2"/>
    <p:sldId id="262" r:id="rId3"/>
    <p:sldId id="268" r:id="rId4"/>
    <p:sldId id="269" r:id="rId5"/>
    <p:sldId id="270" r:id="rId6"/>
    <p:sldId id="263" r:id="rId7"/>
    <p:sldId id="271" r:id="rId8"/>
    <p:sldId id="272" r:id="rId9"/>
    <p:sldId id="273" r:id="rId10"/>
    <p:sldId id="264" r:id="rId11"/>
    <p:sldId id="274" r:id="rId12"/>
    <p:sldId id="275" r:id="rId13"/>
    <p:sldId id="276" r:id="rId14"/>
    <p:sldId id="278" r:id="rId15"/>
    <p:sldId id="265" r:id="rId16"/>
    <p:sldId id="281" r:id="rId17"/>
    <p:sldId id="284" r:id="rId18"/>
    <p:sldId id="285" r:id="rId19"/>
    <p:sldId id="282" r:id="rId20"/>
    <p:sldId id="288" r:id="rId21"/>
    <p:sldId id="289" r:id="rId22"/>
    <p:sldId id="290" r:id="rId23"/>
    <p:sldId id="291" r:id="rId24"/>
    <p:sldId id="296" r:id="rId25"/>
    <p:sldId id="297" r:id="rId26"/>
    <p:sldId id="298" r:id="rId27"/>
    <p:sldId id="292" r:id="rId28"/>
    <p:sldId id="293" r:id="rId29"/>
    <p:sldId id="294" r:id="rId30"/>
    <p:sldId id="295" r:id="rId31"/>
    <p:sldId id="304" r:id="rId32"/>
    <p:sldId id="305" r:id="rId33"/>
    <p:sldId id="299" r:id="rId34"/>
    <p:sldId id="306" r:id="rId35"/>
    <p:sldId id="307" r:id="rId36"/>
    <p:sldId id="308" r:id="rId37"/>
    <p:sldId id="310" r:id="rId38"/>
    <p:sldId id="311" r:id="rId39"/>
    <p:sldId id="309" r:id="rId40"/>
    <p:sldId id="312" r:id="rId41"/>
    <p:sldId id="313" r:id="rId42"/>
    <p:sldId id="314" r:id="rId43"/>
    <p:sldId id="300" r:id="rId44"/>
    <p:sldId id="301" r:id="rId45"/>
    <p:sldId id="302" r:id="rId46"/>
    <p:sldId id="303" r:id="rId47"/>
    <p:sldId id="316" r:id="rId48"/>
    <p:sldId id="317" r:id="rId49"/>
    <p:sldId id="325" r:id="rId50"/>
    <p:sldId id="318" r:id="rId51"/>
    <p:sldId id="322" r:id="rId52"/>
    <p:sldId id="323" r:id="rId53"/>
    <p:sldId id="324" r:id="rId54"/>
    <p:sldId id="319" r:id="rId55"/>
    <p:sldId id="326" r:id="rId56"/>
    <p:sldId id="327" r:id="rId57"/>
    <p:sldId id="267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hammadreza ahadia" initials="ma" lastIdx="2" clrIdx="0">
    <p:extLst>
      <p:ext uri="{19B8F6BF-5375-455C-9EA6-DF929625EA0E}">
        <p15:presenceInfo xmlns:p15="http://schemas.microsoft.com/office/powerpoint/2012/main" userId="a38df4e41e9fda9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2024"/>
    <a:srgbClr val="08B1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65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07T01:48:40.484" idx="2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07T01:48:40.484" idx="2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07T01:48:40.484" idx="2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07T01:48:40.484" idx="2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2-07T01:48:40.484" idx="2">
    <p:pos x="10" y="10"/>
    <p:text/>
    <p:extLst>
      <p:ext uri="{C676402C-5697-4E1C-873F-D02D1690AC5C}">
        <p15:threadingInfo xmlns:p15="http://schemas.microsoft.com/office/powerpoint/2012/main" timeZoneBias="-21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F89659-9A3F-4C07-9D0A-E841A26456F0}" type="doc">
      <dgm:prSet loTypeId="urn:microsoft.com/office/officeart/2005/8/layout/chart3" loCatId="cycle" qsTypeId="urn:microsoft.com/office/officeart/2005/8/quickstyle/3d9" qsCatId="3D" csTypeId="urn:microsoft.com/office/officeart/2005/8/colors/colorful4" csCatId="colorful" phldr="1"/>
      <dgm:spPr/>
    </dgm:pt>
    <dgm:pt modelId="{24801B8C-D1E7-47BF-B21B-30B9F6D6C0C9}">
      <dgm:prSet phldrT="[Text]"/>
      <dgm:spPr/>
      <dgm:t>
        <a:bodyPr/>
        <a:lstStyle/>
        <a:p>
          <a:r>
            <a:rPr lang="fa-IR" dirty="0" smtClean="0">
              <a:cs typeface="0 Farnaz" panose="00000400000000000000" pitchFamily="2" charset="-78"/>
            </a:rPr>
            <a:t>صنعت</a:t>
          </a:r>
          <a:endParaRPr lang="en-US" dirty="0">
            <a:cs typeface="0 Farnaz" panose="00000400000000000000" pitchFamily="2" charset="-78"/>
          </a:endParaRPr>
        </a:p>
      </dgm:t>
    </dgm:pt>
    <dgm:pt modelId="{9989AED4-7B61-4E6C-8252-1DF7A9E00918}" type="parTrans" cxnId="{17E7EE7E-A132-4C8B-A1DB-8EDD0323241F}">
      <dgm:prSet/>
      <dgm:spPr/>
      <dgm:t>
        <a:bodyPr/>
        <a:lstStyle/>
        <a:p>
          <a:endParaRPr lang="en-US"/>
        </a:p>
      </dgm:t>
    </dgm:pt>
    <dgm:pt modelId="{D72E6E33-FEF9-48FD-9B43-C7E4ABF10927}" type="sibTrans" cxnId="{17E7EE7E-A132-4C8B-A1DB-8EDD0323241F}">
      <dgm:prSet/>
      <dgm:spPr/>
      <dgm:t>
        <a:bodyPr/>
        <a:lstStyle/>
        <a:p>
          <a:endParaRPr lang="en-US"/>
        </a:p>
      </dgm:t>
    </dgm:pt>
    <dgm:pt modelId="{0563D76E-AA0B-4B2B-BF16-3047C6AF54A7}">
      <dgm:prSet phldrT="[Text]"/>
      <dgm:spPr/>
      <dgm:t>
        <a:bodyPr/>
        <a:lstStyle/>
        <a:p>
          <a:r>
            <a:rPr lang="fa-IR" dirty="0" smtClean="0">
              <a:cs typeface="0 Farnaz" panose="00000400000000000000" pitchFamily="2" charset="-78"/>
            </a:rPr>
            <a:t>دولت</a:t>
          </a:r>
          <a:endParaRPr lang="en-US" dirty="0">
            <a:cs typeface="0 Farnaz" panose="00000400000000000000" pitchFamily="2" charset="-78"/>
          </a:endParaRPr>
        </a:p>
      </dgm:t>
    </dgm:pt>
    <dgm:pt modelId="{5E80667E-A64A-4F0B-A594-820FF37E7E20}" type="parTrans" cxnId="{D0F1FC0A-2A3C-497A-A53F-46B5E957E4A8}">
      <dgm:prSet/>
      <dgm:spPr/>
      <dgm:t>
        <a:bodyPr/>
        <a:lstStyle/>
        <a:p>
          <a:endParaRPr lang="en-US"/>
        </a:p>
      </dgm:t>
    </dgm:pt>
    <dgm:pt modelId="{F8329016-A19D-428A-A9B4-E04D4CAC2C6A}" type="sibTrans" cxnId="{D0F1FC0A-2A3C-497A-A53F-46B5E957E4A8}">
      <dgm:prSet/>
      <dgm:spPr/>
      <dgm:t>
        <a:bodyPr/>
        <a:lstStyle/>
        <a:p>
          <a:endParaRPr lang="en-US"/>
        </a:p>
      </dgm:t>
    </dgm:pt>
    <dgm:pt modelId="{EFB5874A-CA8D-4E04-8577-CD1968527E0B}">
      <dgm:prSet phldrT="[Text]"/>
      <dgm:spPr/>
      <dgm:t>
        <a:bodyPr/>
        <a:lstStyle/>
        <a:p>
          <a:r>
            <a:rPr lang="fa-IR" dirty="0" smtClean="0">
              <a:cs typeface="0 Farnaz" panose="00000400000000000000" pitchFamily="2" charset="-78"/>
            </a:rPr>
            <a:t>دانشگاه </a:t>
          </a:r>
          <a:endParaRPr lang="en-US" dirty="0">
            <a:cs typeface="0 Farnaz" panose="00000400000000000000" pitchFamily="2" charset="-78"/>
          </a:endParaRPr>
        </a:p>
      </dgm:t>
    </dgm:pt>
    <dgm:pt modelId="{DC94FF11-A7E1-4DD3-BC30-EA698C1F40BB}" type="parTrans" cxnId="{19C513B9-C8E1-4130-B0F4-76957CDB1AC6}">
      <dgm:prSet/>
      <dgm:spPr/>
      <dgm:t>
        <a:bodyPr/>
        <a:lstStyle/>
        <a:p>
          <a:endParaRPr lang="en-US"/>
        </a:p>
      </dgm:t>
    </dgm:pt>
    <dgm:pt modelId="{845D496A-C09B-4D4E-A3F1-7A690A640C07}" type="sibTrans" cxnId="{19C513B9-C8E1-4130-B0F4-76957CDB1AC6}">
      <dgm:prSet/>
      <dgm:spPr/>
      <dgm:t>
        <a:bodyPr/>
        <a:lstStyle/>
        <a:p>
          <a:endParaRPr lang="en-US"/>
        </a:p>
      </dgm:t>
    </dgm:pt>
    <dgm:pt modelId="{075E26F6-9E8B-4A93-9B99-9BB79CE88A66}" type="pres">
      <dgm:prSet presAssocID="{EDF89659-9A3F-4C07-9D0A-E841A26456F0}" presName="compositeShape" presStyleCnt="0">
        <dgm:presLayoutVars>
          <dgm:chMax val="7"/>
          <dgm:dir/>
          <dgm:resizeHandles val="exact"/>
        </dgm:presLayoutVars>
      </dgm:prSet>
      <dgm:spPr/>
    </dgm:pt>
    <dgm:pt modelId="{F4F57947-8010-46A6-AD29-01A73D1CFA13}" type="pres">
      <dgm:prSet presAssocID="{EDF89659-9A3F-4C07-9D0A-E841A26456F0}" presName="wedge1" presStyleLbl="node1" presStyleIdx="0" presStyleCnt="3"/>
      <dgm:spPr/>
      <dgm:t>
        <a:bodyPr/>
        <a:lstStyle/>
        <a:p>
          <a:endParaRPr lang="en-US"/>
        </a:p>
      </dgm:t>
    </dgm:pt>
    <dgm:pt modelId="{0B54D45C-7460-4320-B9CE-90614D589A01}" type="pres">
      <dgm:prSet presAssocID="{EDF89659-9A3F-4C07-9D0A-E841A26456F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18A3722-32BE-48DF-A419-BABFA03A8234}" type="pres">
      <dgm:prSet presAssocID="{EDF89659-9A3F-4C07-9D0A-E841A26456F0}" presName="wedge2" presStyleLbl="node1" presStyleIdx="1" presStyleCnt="3"/>
      <dgm:spPr/>
      <dgm:t>
        <a:bodyPr/>
        <a:lstStyle/>
        <a:p>
          <a:endParaRPr lang="en-US"/>
        </a:p>
      </dgm:t>
    </dgm:pt>
    <dgm:pt modelId="{C609E3BF-5304-4C4D-981A-FEEE2DF12B70}" type="pres">
      <dgm:prSet presAssocID="{EDF89659-9A3F-4C07-9D0A-E841A26456F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A697FBF-954B-4D44-B1CF-0CA947E84492}" type="pres">
      <dgm:prSet presAssocID="{EDF89659-9A3F-4C07-9D0A-E841A26456F0}" presName="wedge3" presStyleLbl="node1" presStyleIdx="2" presStyleCnt="3"/>
      <dgm:spPr/>
      <dgm:t>
        <a:bodyPr/>
        <a:lstStyle/>
        <a:p>
          <a:endParaRPr lang="en-US"/>
        </a:p>
      </dgm:t>
    </dgm:pt>
    <dgm:pt modelId="{3198B7AB-E1F6-4629-AD99-2DAF5B5769A3}" type="pres">
      <dgm:prSet presAssocID="{EDF89659-9A3F-4C07-9D0A-E841A26456F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48FD5F-E171-41C0-B797-E5FF5F0B6A0B}" type="presOf" srcId="{EDF89659-9A3F-4C07-9D0A-E841A26456F0}" destId="{075E26F6-9E8B-4A93-9B99-9BB79CE88A66}" srcOrd="0" destOrd="0" presId="urn:microsoft.com/office/officeart/2005/8/layout/chart3"/>
    <dgm:cxn modelId="{41ACD6C7-10FE-46AE-8A0D-67D00E54DEF1}" type="presOf" srcId="{EFB5874A-CA8D-4E04-8577-CD1968527E0B}" destId="{2A697FBF-954B-4D44-B1CF-0CA947E84492}" srcOrd="0" destOrd="0" presId="urn:microsoft.com/office/officeart/2005/8/layout/chart3"/>
    <dgm:cxn modelId="{D0F1FC0A-2A3C-497A-A53F-46B5E957E4A8}" srcId="{EDF89659-9A3F-4C07-9D0A-E841A26456F0}" destId="{0563D76E-AA0B-4B2B-BF16-3047C6AF54A7}" srcOrd="1" destOrd="0" parTransId="{5E80667E-A64A-4F0B-A594-820FF37E7E20}" sibTransId="{F8329016-A19D-428A-A9B4-E04D4CAC2C6A}"/>
    <dgm:cxn modelId="{19C513B9-C8E1-4130-B0F4-76957CDB1AC6}" srcId="{EDF89659-9A3F-4C07-9D0A-E841A26456F0}" destId="{EFB5874A-CA8D-4E04-8577-CD1968527E0B}" srcOrd="2" destOrd="0" parTransId="{DC94FF11-A7E1-4DD3-BC30-EA698C1F40BB}" sibTransId="{845D496A-C09B-4D4E-A3F1-7A690A640C07}"/>
    <dgm:cxn modelId="{D74F5272-D520-4787-A39B-0B87ED9E349F}" type="presOf" srcId="{EFB5874A-CA8D-4E04-8577-CD1968527E0B}" destId="{3198B7AB-E1F6-4629-AD99-2DAF5B5769A3}" srcOrd="1" destOrd="0" presId="urn:microsoft.com/office/officeart/2005/8/layout/chart3"/>
    <dgm:cxn modelId="{B7AAF71F-4A6D-4D16-81F6-7897389F897E}" type="presOf" srcId="{0563D76E-AA0B-4B2B-BF16-3047C6AF54A7}" destId="{D18A3722-32BE-48DF-A419-BABFA03A8234}" srcOrd="0" destOrd="0" presId="urn:microsoft.com/office/officeart/2005/8/layout/chart3"/>
    <dgm:cxn modelId="{17E7EE7E-A132-4C8B-A1DB-8EDD0323241F}" srcId="{EDF89659-9A3F-4C07-9D0A-E841A26456F0}" destId="{24801B8C-D1E7-47BF-B21B-30B9F6D6C0C9}" srcOrd="0" destOrd="0" parTransId="{9989AED4-7B61-4E6C-8252-1DF7A9E00918}" sibTransId="{D72E6E33-FEF9-48FD-9B43-C7E4ABF10927}"/>
    <dgm:cxn modelId="{00AAFD9E-B137-4BF7-A73D-7F6FACA5F8EA}" type="presOf" srcId="{0563D76E-AA0B-4B2B-BF16-3047C6AF54A7}" destId="{C609E3BF-5304-4C4D-981A-FEEE2DF12B70}" srcOrd="1" destOrd="0" presId="urn:microsoft.com/office/officeart/2005/8/layout/chart3"/>
    <dgm:cxn modelId="{2A63DDD1-1D87-480E-B06F-FEA8A3451CDE}" type="presOf" srcId="{24801B8C-D1E7-47BF-B21B-30B9F6D6C0C9}" destId="{0B54D45C-7460-4320-B9CE-90614D589A01}" srcOrd="1" destOrd="0" presId="urn:microsoft.com/office/officeart/2005/8/layout/chart3"/>
    <dgm:cxn modelId="{B84564BF-F9A2-4574-AC7F-D34E4613E593}" type="presOf" srcId="{24801B8C-D1E7-47BF-B21B-30B9F6D6C0C9}" destId="{F4F57947-8010-46A6-AD29-01A73D1CFA13}" srcOrd="0" destOrd="0" presId="urn:microsoft.com/office/officeart/2005/8/layout/chart3"/>
    <dgm:cxn modelId="{0698F4FE-F492-4BCE-8F52-970F09DD1201}" type="presParOf" srcId="{075E26F6-9E8B-4A93-9B99-9BB79CE88A66}" destId="{F4F57947-8010-46A6-AD29-01A73D1CFA13}" srcOrd="0" destOrd="0" presId="urn:microsoft.com/office/officeart/2005/8/layout/chart3"/>
    <dgm:cxn modelId="{F64C7E1A-55F0-4543-8019-64F0F1AD04C6}" type="presParOf" srcId="{075E26F6-9E8B-4A93-9B99-9BB79CE88A66}" destId="{0B54D45C-7460-4320-B9CE-90614D589A01}" srcOrd="1" destOrd="0" presId="urn:microsoft.com/office/officeart/2005/8/layout/chart3"/>
    <dgm:cxn modelId="{63D28404-E8D5-4A5B-AEE5-488CE74AE99D}" type="presParOf" srcId="{075E26F6-9E8B-4A93-9B99-9BB79CE88A66}" destId="{D18A3722-32BE-48DF-A419-BABFA03A8234}" srcOrd="2" destOrd="0" presId="urn:microsoft.com/office/officeart/2005/8/layout/chart3"/>
    <dgm:cxn modelId="{2B88D49E-1E93-442F-AD37-9BCC1DA04A56}" type="presParOf" srcId="{075E26F6-9E8B-4A93-9B99-9BB79CE88A66}" destId="{C609E3BF-5304-4C4D-981A-FEEE2DF12B70}" srcOrd="3" destOrd="0" presId="urn:microsoft.com/office/officeart/2005/8/layout/chart3"/>
    <dgm:cxn modelId="{8CF7DEC7-D83B-44F6-958E-C550D51255B2}" type="presParOf" srcId="{075E26F6-9E8B-4A93-9B99-9BB79CE88A66}" destId="{2A697FBF-954B-4D44-B1CF-0CA947E84492}" srcOrd="4" destOrd="0" presId="urn:microsoft.com/office/officeart/2005/8/layout/chart3"/>
    <dgm:cxn modelId="{19E96CE8-27A8-4564-A735-B41B76BECB1E}" type="presParOf" srcId="{075E26F6-9E8B-4A93-9B99-9BB79CE88A66}" destId="{3198B7AB-E1F6-4629-AD99-2DAF5B5769A3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9D3547-8AAF-47BD-8208-9DBB632288DA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8705D-9D32-460A-ADDB-F9709F4292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66507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C2E0AF-4F67-42CF-9794-B19B9578A93E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884D48-B26C-4381-ADFF-940DE3979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128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972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884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25205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8937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5833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VMware 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مجموعه ای از ماشین های مجازی است که پرونده های سلامت الکترونیکی جمع آوری می کند و برای تجزیه و تحلیل آنها از مجموعه ای از ابزارها در ابر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VMware </a:t>
            </a:r>
            <a:r>
              <a:rPr lang="fa-I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استفاده می کند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9318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84044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1384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47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0434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152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5844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77364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2792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7961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040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9540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044868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477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0501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5042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0450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9223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77238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42524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17896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76349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71561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13579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82314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6841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8538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931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92693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746532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0756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99440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8512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5447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1494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22770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53044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95160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2914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3601455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8999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138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08374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078173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14977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0512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7265284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92911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2115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375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22697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884D48-B26C-4381-ADFF-940DE3979B0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483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067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802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4557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42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431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11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31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5607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45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1847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35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75AF2-44F0-423F-B385-26253A28C045}" type="datetimeFigureOut">
              <a:rPr lang="en-US" smtClean="0"/>
              <a:t>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6A84A-3AAA-42F8-8A74-EB9B7C98F6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0132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274"/>
            <a:ext cx="12192000" cy="6858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850278" y="574929"/>
            <a:ext cx="849142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800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0 Titr Bold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92452" y="1291315"/>
            <a:ext cx="36070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400" dirty="0">
                <a:solidFill>
                  <a:schemeClr val="tx1">
                    <a:lumMod val="85000"/>
                    <a:lumOff val="15000"/>
                  </a:schemeClr>
                </a:solidFill>
                <a:cs typeface="0 Titr Bold" panose="00000700000000000000" pitchFamily="2" charset="-78"/>
              </a:rPr>
              <a:t>کاربرد در مراقبت های بهداشتی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10980" y="6173280"/>
            <a:ext cx="17700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0 Yekan" panose="00000400000000000000" pitchFamily="2" charset="-78"/>
              </a:rPr>
              <a:t>محمدرضا احدیان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cs typeface="0 Yeka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7530" y="2082156"/>
            <a:ext cx="5876925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04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37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05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0631" y="169321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داده های بزرگ در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477847" y="1384365"/>
            <a:ext cx="9113178" cy="762934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اخذ مجوزهای پرونده های سلامت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الکترونیکی توسط وزارت بهداشت و خدمات انسانی آمریکا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477847" y="2307327"/>
            <a:ext cx="9113178" cy="76293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متخصصان مراقبت های بهداشتی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توانستند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مقادیر زیادی از داده ها دسترسی پیدا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کنند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1477847" y="3230289"/>
            <a:ext cx="9113178" cy="76293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توانستند توسط داده ها، بینش </a:t>
            </a: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هایی که قبل از 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آن در </a:t>
            </a: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دسترس 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نبود </a:t>
            </a: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ایجاد کنند</a:t>
            </a:r>
            <a:endParaRPr lang="en-US" sz="2000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36" name="Curved Right Arrow 35"/>
          <p:cNvSpPr/>
          <p:nvPr/>
        </p:nvSpPr>
        <p:spPr>
          <a:xfrm>
            <a:off x="593358" y="1747385"/>
            <a:ext cx="750014" cy="1119883"/>
          </a:xfrm>
          <a:prstGeom prst="curv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8" name="Curved Left Arrow 37"/>
          <p:cNvSpPr/>
          <p:nvPr/>
        </p:nvSpPr>
        <p:spPr>
          <a:xfrm>
            <a:off x="10725500" y="2668830"/>
            <a:ext cx="647272" cy="1122918"/>
          </a:xfrm>
          <a:prstGeom prst="curved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600" y="4153251"/>
            <a:ext cx="3847672" cy="2553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01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7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06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0631" y="169321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داده های بزرگ در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1457299" y="1466023"/>
            <a:ext cx="9113178" cy="1153352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سازندگان نرم افزار های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تجزیه و تحلیل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ابزارهای را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صورت اختصاصی برای مراقبتهای بهداشتی طراحی کردند 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قابلیت اتصال به منابعی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مانند پرونده الکترونیک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بیمار را داشته باشد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5888" y="2619375"/>
            <a:ext cx="6096000" cy="423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56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07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0631" y="169321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داده های بزرگ در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37581" y="927134"/>
            <a:ext cx="9113178" cy="76293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یکی از نرم افزار هایی که طراحی شده 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IBM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نام دارد</a:t>
            </a:r>
            <a:endParaRPr lang="en-US" sz="2000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9936" y="2355298"/>
            <a:ext cx="3288468" cy="1376569"/>
          </a:xfrm>
          <a:prstGeom prst="rect">
            <a:avLst/>
          </a:prstGeom>
        </p:spPr>
      </p:pic>
      <p:sp>
        <p:nvSpPr>
          <p:cNvPr id="37" name="Rectangle 36"/>
          <p:cNvSpPr/>
          <p:nvPr/>
        </p:nvSpPr>
        <p:spPr>
          <a:xfrm>
            <a:off x="845992" y="4259310"/>
            <a:ext cx="9989936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آی بی ام ابزاری برای مدیریت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محتوای سلامت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38" name="Group 3"/>
          <p:cNvGrpSpPr>
            <a:grpSpLocks/>
          </p:cNvGrpSpPr>
          <p:nvPr/>
        </p:nvGrpSpPr>
        <p:grpSpPr bwMode="auto">
          <a:xfrm>
            <a:off x="10538465" y="4204730"/>
            <a:ext cx="762000" cy="665163"/>
            <a:chOff x="1110" y="2656"/>
            <a:chExt cx="1549" cy="1351"/>
          </a:xfrm>
        </p:grpSpPr>
        <p:sp>
          <p:nvSpPr>
            <p:cNvPr id="39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0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1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2" name="Text Box 13"/>
          <p:cNvSpPr txBox="1">
            <a:spLocks noChangeArrowheads="1"/>
          </p:cNvSpPr>
          <p:nvPr/>
        </p:nvSpPr>
        <p:spPr bwMode="gray">
          <a:xfrm>
            <a:off x="10733427" y="4303155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</a:rPr>
              <a:t>1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845992" y="4935312"/>
            <a:ext cx="9989936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 ارائه دهندگان مراقبت های بهداشتی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ذخیره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سازی اطلاعات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سلامتی بیماران کمک می 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44" name="Group 3"/>
          <p:cNvGrpSpPr>
            <a:grpSpLocks/>
          </p:cNvGrpSpPr>
          <p:nvPr/>
        </p:nvGrpSpPr>
        <p:grpSpPr bwMode="auto">
          <a:xfrm>
            <a:off x="10538465" y="4880732"/>
            <a:ext cx="762000" cy="665163"/>
            <a:chOff x="1110" y="2656"/>
            <a:chExt cx="1549" cy="1351"/>
          </a:xfrm>
        </p:grpSpPr>
        <p:sp>
          <p:nvSpPr>
            <p:cNvPr id="45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6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47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8" name="Text Box 13"/>
          <p:cNvSpPr txBox="1">
            <a:spLocks noChangeArrowheads="1"/>
          </p:cNvSpPr>
          <p:nvPr/>
        </p:nvSpPr>
        <p:spPr bwMode="gray">
          <a:xfrm>
            <a:off x="10733427" y="4979157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</a:rPr>
              <a:t>2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845992" y="5591768"/>
            <a:ext cx="9989936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ابزارهایی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برای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تجزیه و تحلیل داده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فراهم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 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50" name="Group 3"/>
          <p:cNvGrpSpPr>
            <a:grpSpLocks/>
          </p:cNvGrpSpPr>
          <p:nvPr/>
        </p:nvGrpSpPr>
        <p:grpSpPr bwMode="auto">
          <a:xfrm>
            <a:off x="10538465" y="5537188"/>
            <a:ext cx="762000" cy="665163"/>
            <a:chOff x="1110" y="2656"/>
            <a:chExt cx="1549" cy="1351"/>
          </a:xfrm>
        </p:grpSpPr>
        <p:sp>
          <p:nvSpPr>
            <p:cNvPr id="51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2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" name="Text Box 13"/>
          <p:cNvSpPr txBox="1">
            <a:spLocks noChangeArrowheads="1"/>
          </p:cNvSpPr>
          <p:nvPr/>
        </p:nvSpPr>
        <p:spPr bwMode="gray">
          <a:xfrm>
            <a:off x="10733427" y="5635613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</a:rPr>
              <a:t>3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82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08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0631" y="169321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داده های بزرگ در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637581" y="927134"/>
            <a:ext cx="9113178" cy="76293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یکی دیگر از ارائه دهندگان تحلیل داده 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</a:t>
            </a: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SAS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</a:t>
            </a:r>
            <a:endParaRPr lang="en-US" sz="2000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1073364" y="3152080"/>
            <a:ext cx="9989936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SAS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ارائه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دهنده جهانی تجزیه و تحلیل است که صنایع متعددی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مانند : 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305" y="1932863"/>
            <a:ext cx="2629095" cy="1077929"/>
          </a:xfrm>
          <a:prstGeom prst="rect">
            <a:avLst/>
          </a:prstGeom>
        </p:spPr>
      </p:pic>
      <p:sp>
        <p:nvSpPr>
          <p:cNvPr id="112" name="Oval 5"/>
          <p:cNvSpPr>
            <a:spLocks noChangeArrowheads="1"/>
          </p:cNvSpPr>
          <p:nvPr/>
        </p:nvSpPr>
        <p:spPr bwMode="gray">
          <a:xfrm>
            <a:off x="6402789" y="3860166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3" name="Oval 6"/>
          <p:cNvSpPr>
            <a:spLocks noChangeArrowheads="1"/>
          </p:cNvSpPr>
          <p:nvPr/>
        </p:nvSpPr>
        <p:spPr bwMode="gray">
          <a:xfrm>
            <a:off x="6402789" y="3860166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4" name="Oval 7"/>
          <p:cNvSpPr>
            <a:spLocks noChangeArrowheads="1"/>
          </p:cNvSpPr>
          <p:nvPr/>
        </p:nvSpPr>
        <p:spPr bwMode="gray">
          <a:xfrm>
            <a:off x="6544076" y="4001454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5" name="Oval 8"/>
          <p:cNvSpPr>
            <a:spLocks noChangeArrowheads="1"/>
          </p:cNvSpPr>
          <p:nvPr/>
        </p:nvSpPr>
        <p:spPr bwMode="gray">
          <a:xfrm>
            <a:off x="6575826" y="4012566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6" name="Oval 9"/>
          <p:cNvSpPr>
            <a:spLocks noChangeArrowheads="1"/>
          </p:cNvSpPr>
          <p:nvPr/>
        </p:nvSpPr>
        <p:spPr bwMode="gray">
          <a:xfrm>
            <a:off x="6645676" y="4095116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17" name="Oval 10"/>
          <p:cNvSpPr>
            <a:spLocks noChangeArrowheads="1"/>
          </p:cNvSpPr>
          <p:nvPr/>
        </p:nvSpPr>
        <p:spPr bwMode="gray">
          <a:xfrm>
            <a:off x="930676" y="385381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" name="Oval 11"/>
          <p:cNvSpPr>
            <a:spLocks noChangeArrowheads="1"/>
          </p:cNvSpPr>
          <p:nvPr/>
        </p:nvSpPr>
        <p:spPr bwMode="gray">
          <a:xfrm>
            <a:off x="930676" y="385381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9" name="Oval 12"/>
          <p:cNvSpPr>
            <a:spLocks noChangeArrowheads="1"/>
          </p:cNvSpPr>
          <p:nvPr/>
        </p:nvSpPr>
        <p:spPr bwMode="gray">
          <a:xfrm>
            <a:off x="1071964" y="3995104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0" name="Oval 13"/>
          <p:cNvSpPr>
            <a:spLocks noChangeArrowheads="1"/>
          </p:cNvSpPr>
          <p:nvPr/>
        </p:nvSpPr>
        <p:spPr bwMode="gray">
          <a:xfrm>
            <a:off x="1073551" y="3998279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21" name="Oval 14"/>
          <p:cNvSpPr>
            <a:spLocks noChangeArrowheads="1"/>
          </p:cNvSpPr>
          <p:nvPr/>
        </p:nvSpPr>
        <p:spPr bwMode="gray">
          <a:xfrm>
            <a:off x="1165626" y="4088766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22" name="Group 15"/>
          <p:cNvGrpSpPr>
            <a:grpSpLocks/>
          </p:cNvGrpSpPr>
          <p:nvPr/>
        </p:nvGrpSpPr>
        <p:grpSpPr bwMode="auto">
          <a:xfrm>
            <a:off x="1192614" y="4114166"/>
            <a:ext cx="1636712" cy="1636713"/>
            <a:chOff x="4166" y="1706"/>
            <a:chExt cx="1252" cy="1252"/>
          </a:xfrm>
        </p:grpSpPr>
        <p:sp>
          <p:nvSpPr>
            <p:cNvPr id="123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24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25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26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127" name="Oval 20"/>
          <p:cNvSpPr>
            <a:spLocks noChangeArrowheads="1"/>
          </p:cNvSpPr>
          <p:nvPr/>
        </p:nvSpPr>
        <p:spPr bwMode="gray">
          <a:xfrm>
            <a:off x="3667526" y="386016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8" name="Oval 21"/>
          <p:cNvSpPr>
            <a:spLocks noChangeArrowheads="1"/>
          </p:cNvSpPr>
          <p:nvPr/>
        </p:nvSpPr>
        <p:spPr bwMode="gray">
          <a:xfrm>
            <a:off x="3667526" y="386016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" name="Oval 22"/>
          <p:cNvSpPr>
            <a:spLocks noChangeArrowheads="1"/>
          </p:cNvSpPr>
          <p:nvPr/>
        </p:nvSpPr>
        <p:spPr bwMode="gray">
          <a:xfrm>
            <a:off x="3808814" y="4001454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0" name="Oval 23"/>
          <p:cNvSpPr>
            <a:spLocks noChangeArrowheads="1"/>
          </p:cNvSpPr>
          <p:nvPr/>
        </p:nvSpPr>
        <p:spPr bwMode="gray">
          <a:xfrm>
            <a:off x="3810401" y="4004629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31" name="Oval 24"/>
          <p:cNvSpPr>
            <a:spLocks noChangeArrowheads="1"/>
          </p:cNvSpPr>
          <p:nvPr/>
        </p:nvSpPr>
        <p:spPr bwMode="gray">
          <a:xfrm>
            <a:off x="3902476" y="4095116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32" name="Group 25"/>
          <p:cNvGrpSpPr>
            <a:grpSpLocks/>
          </p:cNvGrpSpPr>
          <p:nvPr/>
        </p:nvGrpSpPr>
        <p:grpSpPr bwMode="auto">
          <a:xfrm>
            <a:off x="3929464" y="4114166"/>
            <a:ext cx="1636712" cy="1636713"/>
            <a:chOff x="4166" y="1706"/>
            <a:chExt cx="1252" cy="1252"/>
          </a:xfrm>
        </p:grpSpPr>
        <p:sp>
          <p:nvSpPr>
            <p:cNvPr id="133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34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35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36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137" name="Group 30"/>
          <p:cNvGrpSpPr>
            <a:grpSpLocks/>
          </p:cNvGrpSpPr>
          <p:nvPr/>
        </p:nvGrpSpPr>
        <p:grpSpPr bwMode="auto">
          <a:xfrm>
            <a:off x="6675839" y="4114166"/>
            <a:ext cx="1636712" cy="1636713"/>
            <a:chOff x="4166" y="1706"/>
            <a:chExt cx="1252" cy="1252"/>
          </a:xfrm>
        </p:grpSpPr>
        <p:sp>
          <p:nvSpPr>
            <p:cNvPr id="138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39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40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41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142" name="Text Box 38"/>
          <p:cNvSpPr txBox="1">
            <a:spLocks noChangeArrowheads="1"/>
          </p:cNvSpPr>
          <p:nvPr/>
        </p:nvSpPr>
        <p:spPr bwMode="gray">
          <a:xfrm>
            <a:off x="1397317" y="4471875"/>
            <a:ext cx="123303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مؤسسات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مراقبت های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بهداشتی</a:t>
            </a:r>
            <a:endParaRPr lang="en-US" altLang="en-US" sz="2000" b="1" dirty="0">
              <a:cs typeface="B Nazanin" panose="00000400000000000000" pitchFamily="2" charset="-78"/>
            </a:endParaRPr>
          </a:p>
        </p:txBody>
      </p:sp>
      <p:sp>
        <p:nvSpPr>
          <p:cNvPr id="143" name="Text Box 39"/>
          <p:cNvSpPr txBox="1">
            <a:spLocks noChangeArrowheads="1"/>
          </p:cNvSpPr>
          <p:nvPr/>
        </p:nvSpPr>
        <p:spPr bwMode="gray">
          <a:xfrm>
            <a:off x="4207560" y="4567467"/>
            <a:ext cx="9909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مؤسسات</a:t>
            </a:r>
            <a:endParaRPr lang="en-US" sz="2000" b="1" dirty="0" smtClean="0">
              <a:cs typeface="B Nazanin" panose="00000400000000000000" pitchFamily="2" charset="-78"/>
            </a:endParaRPr>
          </a:p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دولت</a:t>
            </a:r>
            <a:r>
              <a:rPr lang="fa-IR" sz="2000" b="1" dirty="0">
                <a:cs typeface="B Nazanin" panose="00000400000000000000" pitchFamily="2" charset="-78"/>
              </a:rPr>
              <a:t>ی</a:t>
            </a:r>
            <a:r>
              <a:rPr lang="fa-IR" sz="2000" b="1" dirty="0" smtClean="0">
                <a:cs typeface="B Nazanin" panose="00000400000000000000" pitchFamily="2" charset="-78"/>
              </a:rPr>
              <a:t> </a:t>
            </a:r>
            <a:endParaRPr lang="en-US" altLang="en-US" sz="2000" b="1" dirty="0">
              <a:cs typeface="B Nazanin" panose="00000400000000000000" pitchFamily="2" charset="-78"/>
            </a:endParaRPr>
          </a:p>
        </p:txBody>
      </p:sp>
      <p:sp>
        <p:nvSpPr>
          <p:cNvPr id="144" name="Text Box 40"/>
          <p:cNvSpPr txBox="1">
            <a:spLocks noChangeArrowheads="1"/>
          </p:cNvSpPr>
          <p:nvPr/>
        </p:nvSpPr>
        <p:spPr bwMode="gray">
          <a:xfrm>
            <a:off x="7005474" y="4553391"/>
            <a:ext cx="990977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مؤسسات</a:t>
            </a:r>
          </a:p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آموزشی</a:t>
            </a:r>
            <a:endParaRPr lang="en-US" altLang="en-US" sz="2000" b="1" dirty="0">
              <a:cs typeface="B Nazanin" panose="00000400000000000000" pitchFamily="2" charset="-78"/>
            </a:endParaRPr>
          </a:p>
          <a:p>
            <a:pPr algn="ctr" eaLnBrk="0" hangingPunct="0"/>
            <a:endParaRPr lang="en-US" altLang="en-US" sz="2400" dirty="0">
              <a:solidFill>
                <a:srgbClr val="000000"/>
              </a:solidFill>
            </a:endParaRPr>
          </a:p>
        </p:txBody>
      </p:sp>
      <p:sp>
        <p:nvSpPr>
          <p:cNvPr id="145" name="Oval 10"/>
          <p:cNvSpPr>
            <a:spLocks noChangeArrowheads="1"/>
          </p:cNvSpPr>
          <p:nvPr/>
        </p:nvSpPr>
        <p:spPr bwMode="gray">
          <a:xfrm>
            <a:off x="9138051" y="386016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6" name="Oval 11"/>
          <p:cNvSpPr>
            <a:spLocks noChangeArrowheads="1"/>
          </p:cNvSpPr>
          <p:nvPr/>
        </p:nvSpPr>
        <p:spPr bwMode="gray">
          <a:xfrm>
            <a:off x="9138051" y="3860166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7" name="Oval 12"/>
          <p:cNvSpPr>
            <a:spLocks noChangeArrowheads="1"/>
          </p:cNvSpPr>
          <p:nvPr/>
        </p:nvSpPr>
        <p:spPr bwMode="gray">
          <a:xfrm>
            <a:off x="9279339" y="4001454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48" name="Oval 13"/>
          <p:cNvSpPr>
            <a:spLocks noChangeArrowheads="1"/>
          </p:cNvSpPr>
          <p:nvPr/>
        </p:nvSpPr>
        <p:spPr bwMode="gray">
          <a:xfrm>
            <a:off x="9280926" y="4004629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149" name="Oval 14"/>
          <p:cNvSpPr>
            <a:spLocks noChangeArrowheads="1"/>
          </p:cNvSpPr>
          <p:nvPr/>
        </p:nvSpPr>
        <p:spPr bwMode="gray">
          <a:xfrm>
            <a:off x="9373001" y="4095116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150" name="Group 15"/>
          <p:cNvGrpSpPr>
            <a:grpSpLocks/>
          </p:cNvGrpSpPr>
          <p:nvPr/>
        </p:nvGrpSpPr>
        <p:grpSpPr bwMode="auto">
          <a:xfrm>
            <a:off x="9399989" y="4120516"/>
            <a:ext cx="1636712" cy="1636713"/>
            <a:chOff x="4166" y="1706"/>
            <a:chExt cx="1252" cy="1252"/>
          </a:xfrm>
        </p:grpSpPr>
        <p:sp>
          <p:nvSpPr>
            <p:cNvPr id="151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52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53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154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155" name="Text Box 38"/>
          <p:cNvSpPr txBox="1">
            <a:spLocks noChangeArrowheads="1"/>
          </p:cNvSpPr>
          <p:nvPr/>
        </p:nvSpPr>
        <p:spPr bwMode="gray">
          <a:xfrm>
            <a:off x="9712770" y="4625763"/>
            <a:ext cx="990977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مؤسسات</a:t>
            </a:r>
          </a:p>
          <a:p>
            <a:pPr algn="ctr" eaLnBrk="0" hangingPunct="0"/>
            <a:r>
              <a:rPr lang="fa-IR" sz="2000" b="1" dirty="0" smtClean="0">
                <a:cs typeface="B Nazanin" panose="00000400000000000000" pitchFamily="2" charset="-78"/>
              </a:rPr>
              <a:t>مالی</a:t>
            </a:r>
            <a:endParaRPr lang="en-US" altLang="en-US" sz="2000" b="1" dirty="0">
              <a:cs typeface="B Nazanin" panose="00000400000000000000" pitchFamily="2" charset="-78"/>
            </a:endParaRPr>
          </a:p>
        </p:txBody>
      </p:sp>
      <p:sp>
        <p:nvSpPr>
          <p:cNvPr id="156" name="Rectangle 155"/>
          <p:cNvSpPr/>
          <p:nvPr/>
        </p:nvSpPr>
        <p:spPr>
          <a:xfrm>
            <a:off x="4207560" y="6184251"/>
            <a:ext cx="3972773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پوشش میدهد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0005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7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09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750631" y="169321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داده های بزرگ در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41481" y="973125"/>
            <a:ext cx="10333712" cy="76293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Epic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هم جزء نرم </a:t>
            </a:r>
            <a:r>
              <a:rPr lang="fa-IR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افزارهای مراقبت های بهداشتی سنتی </a:t>
            </a:r>
            <a:r>
              <a:rPr lang="fa-IR" sz="20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</a:t>
            </a:r>
            <a:endParaRPr lang="en-US" sz="2000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00" y="1624595"/>
            <a:ext cx="6083507" cy="2833686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948698" y="4304160"/>
            <a:ext cx="9989936" cy="54458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روی ایجاد و جمع آوری پرونده های سلامت الکترونیکی تمرکز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دارد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50" name="Group 3"/>
          <p:cNvGrpSpPr>
            <a:grpSpLocks/>
          </p:cNvGrpSpPr>
          <p:nvPr/>
        </p:nvGrpSpPr>
        <p:grpSpPr bwMode="auto">
          <a:xfrm>
            <a:off x="10641171" y="4249580"/>
            <a:ext cx="762000" cy="665163"/>
            <a:chOff x="1110" y="2656"/>
            <a:chExt cx="1549" cy="1351"/>
          </a:xfrm>
        </p:grpSpPr>
        <p:sp>
          <p:nvSpPr>
            <p:cNvPr id="51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93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5" name="Text Box 13"/>
          <p:cNvSpPr txBox="1">
            <a:spLocks noChangeArrowheads="1"/>
          </p:cNvSpPr>
          <p:nvPr/>
        </p:nvSpPr>
        <p:spPr bwMode="gray">
          <a:xfrm>
            <a:off x="10836133" y="4348005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</a:rPr>
              <a:t>1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  <p:sp>
        <p:nvSpPr>
          <p:cNvPr id="96" name="Rectangle 95"/>
          <p:cNvSpPr/>
          <p:nvPr/>
        </p:nvSpPr>
        <p:spPr>
          <a:xfrm>
            <a:off x="948698" y="4980162"/>
            <a:ext cx="9989936" cy="1401238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توانسته با استفاده از پایگاه داده پرونده های سلامت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الکترونیکی،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تجزیه و تحلیل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مراقبت های بهداشتی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راه اندازی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  <a:p>
            <a:pPr algn="ctr" rtl="1">
              <a:lnSpc>
                <a:spcPct val="150000"/>
              </a:lnSpc>
            </a:pP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97" name="Group 3"/>
          <p:cNvGrpSpPr>
            <a:grpSpLocks/>
          </p:cNvGrpSpPr>
          <p:nvPr/>
        </p:nvGrpSpPr>
        <p:grpSpPr bwMode="auto">
          <a:xfrm>
            <a:off x="10641171" y="5348561"/>
            <a:ext cx="762000" cy="665163"/>
            <a:chOff x="1110" y="2656"/>
            <a:chExt cx="1549" cy="1351"/>
          </a:xfrm>
        </p:grpSpPr>
        <p:sp>
          <p:nvSpPr>
            <p:cNvPr id="98" name="AutoShape 4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/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99" name="AutoShape 5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  <p:sp>
          <p:nvSpPr>
            <p:cNvPr id="100" name="AutoShape 6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01" name="Text Box 13"/>
          <p:cNvSpPr txBox="1">
            <a:spLocks noChangeArrowheads="1"/>
          </p:cNvSpPr>
          <p:nvPr/>
        </p:nvSpPr>
        <p:spPr bwMode="gray">
          <a:xfrm>
            <a:off x="10836133" y="5446986"/>
            <a:ext cx="35779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400" b="1" dirty="0" smtClean="0">
                <a:solidFill>
                  <a:srgbClr val="000000"/>
                </a:solidFill>
              </a:rPr>
              <a:t>2</a:t>
            </a:r>
            <a:endParaRPr lang="en-US" altLang="en-US" sz="24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099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10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36102" y="169321"/>
            <a:ext cx="3499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چرخه عمر تجزیه و تحلیل اطلاعات صنایع 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14" y="2053472"/>
            <a:ext cx="9154886" cy="4605487"/>
          </a:xfrm>
          <a:prstGeom prst="rect">
            <a:avLst/>
          </a:prstGeom>
        </p:spPr>
      </p:pic>
      <p:sp>
        <p:nvSpPr>
          <p:cNvPr id="5" name="AutoShape 6"/>
          <p:cNvSpPr>
            <a:spLocks noChangeArrowheads="1"/>
          </p:cNvSpPr>
          <p:nvPr/>
        </p:nvSpPr>
        <p:spPr bwMode="gray">
          <a:xfrm>
            <a:off x="2363793" y="959739"/>
            <a:ext cx="7301128" cy="49847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fa-IR" sz="2000" b="1" dirty="0" smtClean="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</a:rPr>
              <a:t>تصویری که مشاهده میکنید مربوط به چرخه عمر تجزیه و تحلیل است</a:t>
            </a:r>
            <a:endParaRPr lang="en-US" altLang="en-US" sz="2000" b="1" dirty="0">
              <a:solidFill>
                <a:schemeClr val="bg2">
                  <a:lumMod val="2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>
            <a:off x="2363793" y="1554997"/>
            <a:ext cx="7301128" cy="498475"/>
          </a:xfrm>
          <a:prstGeom prst="roundRect">
            <a:avLst>
              <a:gd name="adj" fmla="val 50000"/>
            </a:avLst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r>
              <a:rPr lang="fa-IR" sz="2000" b="1" dirty="0" smtClean="0">
                <a:solidFill>
                  <a:schemeClr val="bg2">
                    <a:lumMod val="25000"/>
                  </a:schemeClr>
                </a:solidFill>
                <a:cs typeface="B Nazanin" panose="00000400000000000000" pitchFamily="2" charset="-78"/>
              </a:rPr>
              <a:t>این چرخه حیات دارای 4 نقش اصلی است که شامل موارد زیر است</a:t>
            </a:r>
            <a:endParaRPr lang="en-US" altLang="en-US" sz="2000" b="1" dirty="0">
              <a:solidFill>
                <a:schemeClr val="bg2">
                  <a:lumMod val="25000"/>
                </a:schemeClr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493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09738" y="169321"/>
            <a:ext cx="2626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سیستم های خبره پزشکی سنتی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379029" y="1831709"/>
            <a:ext cx="5123349" cy="184484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اولین بکارگیری سیستم های مبتنی بر دانش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سیستم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 پزشکی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بوده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9029" y="3823794"/>
            <a:ext cx="5123349" cy="184484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بیشتر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نشریات از آن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عنوان «سیستم های خبره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» نام برده اند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0" y="884367"/>
            <a:ext cx="5894752" cy="5845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29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12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09738" y="169321"/>
            <a:ext cx="2626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سیستم های خبره پزشکی سنتی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29202" y="1276538"/>
            <a:ext cx="6592919" cy="148843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 های مبتنی بر دانش (سیستم های خبره ) سیستم های هوشمندی هستند که دانش افرد را نشان میدهند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29202" y="2909395"/>
            <a:ext cx="6592919" cy="148843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 های خبره نوع خاصی از سیستم های هوشمند هستند که امکان استفاده گسترده از دانش را فراهم میکند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" y="866775"/>
            <a:ext cx="4295775" cy="599122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029202" y="4542251"/>
            <a:ext cx="6592919" cy="193474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سیستم ها با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 های نرم افزاری معمولی تفاوت داشته 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از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روش های مبتنی بر اکتشاف به جای روش های الگوریتمی برای تصمیم گیری استفاده میکنند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162610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13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09738" y="169321"/>
            <a:ext cx="26260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سیستم های خبره پزشکی سنتی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083630" y="2909394"/>
            <a:ext cx="6592919" cy="148843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ابزار های تحلیل اطلاعات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که در این پژوهش مورد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بررسی قرار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گرفته اند بیشتر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دربرگیرنده ایده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هایی از سیستم های خبره می شود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18" y="1353325"/>
            <a:ext cx="42767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1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14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39719" y="169321"/>
            <a:ext cx="1996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انگیزش مطالعه سلامت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grayWhite">
          <a:xfrm>
            <a:off x="7868557" y="1724379"/>
            <a:ext cx="2286000" cy="2667000"/>
          </a:xfrm>
          <a:prstGeom prst="roundRect">
            <a:avLst>
              <a:gd name="adj" fmla="val 16667"/>
            </a:avLst>
          </a:prstGeom>
          <a:solidFill>
            <a:schemeClr val="tx2">
              <a:lumMod val="75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White">
          <a:xfrm>
            <a:off x="1915886" y="1690389"/>
            <a:ext cx="2286000" cy="2667000"/>
          </a:xfrm>
          <a:prstGeom prst="roundRect">
            <a:avLst>
              <a:gd name="adj" fmla="val 16667"/>
            </a:avLst>
          </a:prstGeom>
          <a:solidFill>
            <a:schemeClr val="accent4">
              <a:lumMod val="75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994922" y="1981554"/>
            <a:ext cx="2038350" cy="190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در سال 2010، </a:t>
            </a: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حدود </a:t>
            </a: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30 میلیون بیمار در ایالات متحده آمریکا </a:t>
            </a: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ویزیت شده اند</a:t>
            </a:r>
            <a:endParaRPr lang="en-US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AutoShape 7"/>
          <p:cNvSpPr>
            <a:spLocks noChangeAspect="1" noChangeArrowheads="1" noTextEdit="1"/>
          </p:cNvSpPr>
          <p:nvPr/>
        </p:nvSpPr>
        <p:spPr bwMode="gray">
          <a:xfrm>
            <a:off x="3995511" y="1590377"/>
            <a:ext cx="909638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Freeform 8"/>
          <p:cNvSpPr>
            <a:spLocks/>
          </p:cNvSpPr>
          <p:nvPr/>
        </p:nvSpPr>
        <p:spPr bwMode="gray">
          <a:xfrm>
            <a:off x="3995511" y="1593552"/>
            <a:ext cx="903288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AutoShape 9"/>
          <p:cNvSpPr>
            <a:spLocks noChangeAspect="1" noChangeArrowheads="1" noTextEdit="1"/>
          </p:cNvSpPr>
          <p:nvPr/>
        </p:nvSpPr>
        <p:spPr bwMode="gray">
          <a:xfrm flipH="1">
            <a:off x="7174820" y="1624367"/>
            <a:ext cx="909637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gray">
          <a:xfrm flipH="1">
            <a:off x="7181170" y="1590377"/>
            <a:ext cx="903287" cy="12414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915886" y="875033"/>
            <a:ext cx="8238671" cy="69358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طبق گزارشی 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اخیرا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McKinsey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واسطه تحلیلی بر روی داده های بزرگ منتشر کرده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grayWhite">
          <a:xfrm>
            <a:off x="4926692" y="2259508"/>
            <a:ext cx="2286000" cy="2667000"/>
          </a:xfrm>
          <a:prstGeom prst="roundRect">
            <a:avLst>
              <a:gd name="adj" fmla="val 16667"/>
            </a:avLst>
          </a:prstGeom>
          <a:solidFill>
            <a:schemeClr val="accent5">
              <a:lumMod val="75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25" name="Text Box 6"/>
          <p:cNvSpPr txBox="1">
            <a:spLocks noChangeArrowheads="1"/>
          </p:cNvSpPr>
          <p:nvPr/>
        </p:nvSpPr>
        <p:spPr bwMode="auto">
          <a:xfrm>
            <a:off x="5012645" y="2642748"/>
            <a:ext cx="2038350" cy="190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بیشتر بیماری های تشخیص داده شده مربوط به دیابت و فشار خون بالا ست</a:t>
            </a:r>
            <a:endParaRPr lang="en-US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Down Arrow 3"/>
          <p:cNvSpPr/>
          <p:nvPr/>
        </p:nvSpPr>
        <p:spPr>
          <a:xfrm>
            <a:off x="5661478" y="1648019"/>
            <a:ext cx="816429" cy="839807"/>
          </a:xfrm>
          <a:prstGeom prst="downArrow">
            <a:avLst/>
          </a:prstGeom>
          <a:solidFill>
            <a:srgbClr val="C0000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7992382" y="2052709"/>
            <a:ext cx="2038350" cy="190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و این دو بیماری بیش </a:t>
            </a: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از 80٪ هزینه های سیستم بهداشتی را شامل می شود</a:t>
            </a:r>
            <a:endParaRPr lang="en-US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994922" y="5090117"/>
            <a:ext cx="8238671" cy="7211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این پژوهش قصد داریم تقاضا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مراقبت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 بهداشتی اضافی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کاهش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دهیم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994922" y="5891384"/>
            <a:ext cx="8238671" cy="7211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جلوگیری از هزینه های غیر ضروری یکی از دلایل اصلی این مطالعات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143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76153" y="1914077"/>
            <a:ext cx="56396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Titr Bold" panose="00000700000000000000" pitchFamily="2" charset="-78"/>
              </a:rPr>
              <a:t>تجزیه و تحلیل داده های بزرگ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9305" y="2989120"/>
            <a:ext cx="4233383" cy="23876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13906" y="6275211"/>
            <a:ext cx="18544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Big Data Analytics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37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37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15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62602" y="169321"/>
            <a:ext cx="3873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کارهای مرتبط در آنالیز مراقبت های بهداشتی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31371" y="1108286"/>
            <a:ext cx="11068957" cy="5391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اسناد و مدارک پزشکی و پیش بینی ها همیشه زمینه های برجسته تحصیلی بوده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1371" y="1725200"/>
            <a:ext cx="11068957" cy="5391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تاریخچه مطالعات تحلیلی برای مراقبت های بهداشتی به بین النهرین باستانی، یونان، روم باستان و عربستان بر میگردد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1371" y="2342114"/>
            <a:ext cx="11068957" cy="5391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تحقیقات نشان داده همواره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یک نیاز آشکار برای تجزیه 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تحلیل،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بهبود کیفیت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سلامت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انسان وجود دارد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58" y="3708535"/>
            <a:ext cx="4727121" cy="266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537" y="3692962"/>
            <a:ext cx="4739778" cy="26600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12" name="Rectangle 11"/>
          <p:cNvSpPr/>
          <p:nvPr/>
        </p:nvSpPr>
        <p:spPr>
          <a:xfrm>
            <a:off x="631370" y="2959028"/>
            <a:ext cx="11068957" cy="5391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تجزیه و تحلیل داده ها در حال حاضر ابزاری برای حل این چالش تاریخی هستند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3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7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16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162602" y="169321"/>
            <a:ext cx="38731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کارهای مرتبط در آنالیز مراقبت های بهداشتی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8" name="AutoShape 3"/>
          <p:cNvSpPr>
            <a:spLocks noChangeArrowheads="1"/>
          </p:cNvSpPr>
          <p:nvPr/>
        </p:nvSpPr>
        <p:spPr bwMode="invGray">
          <a:xfrm>
            <a:off x="0" y="1654629"/>
            <a:ext cx="6096000" cy="4495800"/>
          </a:xfrm>
          <a:prstGeom prst="rightArrow">
            <a:avLst>
              <a:gd name="adj1" fmla="val 79306"/>
              <a:gd name="adj2" fmla="val 33584"/>
            </a:avLst>
          </a:prstGeom>
          <a:gradFill rotWithShape="1">
            <a:gsLst>
              <a:gs pos="0">
                <a:srgbClr val="000000"/>
              </a:gs>
              <a:gs pos="100000">
                <a:srgbClr val="907E9C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AutoShape 4"/>
          <p:cNvSpPr>
            <a:spLocks noChangeArrowheads="1"/>
          </p:cNvSpPr>
          <p:nvPr/>
        </p:nvSpPr>
        <p:spPr bwMode="gray">
          <a:xfrm>
            <a:off x="609600" y="2264229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تجزیه و تحلیل داده های جغرافیایی</a:t>
            </a:r>
            <a:endParaRPr lang="en-US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AutoShape 5"/>
          <p:cNvSpPr>
            <a:spLocks noChangeArrowheads="1"/>
          </p:cNvSpPr>
          <p:nvPr/>
        </p:nvSpPr>
        <p:spPr bwMode="gray">
          <a:xfrm>
            <a:off x="609600" y="3407229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مراقبت های بهداشتی در سراسر کشور </a:t>
            </a:r>
            <a:endParaRPr lang="en-US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AutoShape 6"/>
          <p:cNvSpPr>
            <a:spLocks noChangeArrowheads="1"/>
          </p:cNvSpPr>
          <p:nvPr/>
        </p:nvSpPr>
        <p:spPr bwMode="gray">
          <a:xfrm>
            <a:off x="609600" y="4550229"/>
            <a:ext cx="4038600" cy="990600"/>
          </a:xfrm>
          <a:prstGeom prst="roundRect">
            <a:avLst>
              <a:gd name="adj" fmla="val 9106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rtl="1" eaLnBrk="0" hangingPunct="0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ارزیابی </a:t>
            </a:r>
            <a:r>
              <a:rPr lang="en-US" sz="2000" b="1" dirty="0" err="1" smtClean="0">
                <a:solidFill>
                  <a:schemeClr val="bg1"/>
                </a:solidFill>
                <a:cs typeface="B Nazanin" panose="00000400000000000000" pitchFamily="2" charset="-78"/>
              </a:rPr>
              <a:t>QoS</a:t>
            </a:r>
            <a:r>
              <a:rPr lang="fa-IR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 یا همان کیفیت خدمات</a:t>
            </a:r>
            <a:endParaRPr lang="en-US" alt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AutoShape 5"/>
          <p:cNvSpPr>
            <a:spLocks noChangeArrowheads="1"/>
          </p:cNvSpPr>
          <p:nvPr/>
        </p:nvSpPr>
        <p:spPr bwMode="grayWhite">
          <a:xfrm>
            <a:off x="6553199" y="3341914"/>
            <a:ext cx="5377543" cy="1055915"/>
          </a:xfrm>
          <a:prstGeom prst="roundRect">
            <a:avLst>
              <a:gd name="adj" fmla="val 16667"/>
            </a:avLst>
          </a:prstGeom>
          <a:solidFill>
            <a:schemeClr val="accent5">
              <a:lumMod val="75000"/>
            </a:schemeClr>
          </a:solidFill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/>
            <a:endParaRPr lang="en-US" altLang="en-US">
              <a:latin typeface="Verdana" panose="020B0604030504040204" pitchFamily="34" charset="0"/>
            </a:endParaRP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553199" y="3382166"/>
            <a:ext cx="537754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 eaLnBrk="0" hangingPunct="0">
              <a:lnSpc>
                <a:spcPct val="150000"/>
              </a:lnSpc>
            </a:pP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این </a:t>
            </a: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پژوهش به صورت چند </a:t>
            </a: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رشته ای </a:t>
            </a: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بوده </a:t>
            </a: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و بر روی </a:t>
            </a:r>
            <a:r>
              <a:rPr lang="fa-IR" altLang="en-US" sz="2000" b="1" dirty="0" smtClean="0">
                <a:solidFill>
                  <a:schemeClr val="bg1"/>
                </a:solidFill>
                <a:cs typeface="B Nazanin" panose="00000400000000000000" pitchFamily="2" charset="-78"/>
              </a:rPr>
              <a:t>زمینه هایی مانند ... تمرکز </a:t>
            </a:r>
            <a:r>
              <a:rPr lang="fa-IR" altLang="en-US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دارد</a:t>
            </a:r>
            <a:endParaRPr lang="en-US" altLang="en-US" sz="1400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0595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17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039719" y="169321"/>
            <a:ext cx="19960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انگیزش مطالعه سلامت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98714" y="1064743"/>
            <a:ext cx="11068957" cy="731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خصوص کارهای مرتبط انجام شده میتوانیم به 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8715" y="2000076"/>
            <a:ext cx="3407228" cy="731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پایگاه داده فنوتایپ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429578" y="2006548"/>
            <a:ext cx="3407228" cy="731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پایگاه داده ژنوتایپ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260443" y="2006548"/>
            <a:ext cx="3407228" cy="731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پروژه ژنوم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0701" y="2948353"/>
            <a:ext cx="11068957" cy="118821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اشاره کنیم این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پایگاه داده ها به سوالات مربوط به ژنتیک پاسخ داده و تاثیر آن بر سلامت انسان را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برسی کرده</a:t>
            </a:r>
          </a:p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به روند کلی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سلامت در جهان، 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کمک ژن کمک می 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701" y="4049483"/>
            <a:ext cx="4501094" cy="25270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564" y="4048133"/>
            <a:ext cx="4501094" cy="25283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22107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5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18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554" y="169321"/>
            <a:ext cx="475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سیستم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نرم افزاری ویژه داده های بزرگ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90418" y="1097400"/>
            <a:ext cx="11591471" cy="95048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خصوص سیستم های نرم افزاری ما یک سیستم نرم افزاری جامع مخصوص  بهداشت و درمان الکترونیکی به نام</a:t>
            </a:r>
            <a:r>
              <a:rPr lang="en-US" sz="2000" dirty="0" smtClean="0">
                <a:cs typeface="B Farnaz" panose="00000400000000000000" pitchFamily="2" charset="-78"/>
              </a:rPr>
              <a:t>CHESS </a:t>
            </a:r>
            <a:r>
              <a:rPr lang="fa-IR" sz="2000" dirty="0" smtClean="0">
                <a:cs typeface="B Farnaz" panose="00000400000000000000" pitchFamily="2" charset="-78"/>
              </a:rPr>
              <a:t> طراحی کردیم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9678" y="3393066"/>
            <a:ext cx="1688694" cy="18617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996" y="3264849"/>
            <a:ext cx="2209210" cy="222658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61336" y="2123077"/>
            <a:ext cx="7449630" cy="71568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که با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استفاده از چرخه عمر تحلیلی که قبلا در این مقاله ارائه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شده کار میکند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3494315" y="3559628"/>
            <a:ext cx="4800599" cy="348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494315" y="3975616"/>
            <a:ext cx="4800599" cy="348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494315" y="4391604"/>
            <a:ext cx="4800599" cy="348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90416" y="5694693"/>
            <a:ext cx="11591471" cy="79671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ابتدا داده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 از کنسرسیوم بهبود کیفیت میشیگان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عنوان دیـتـا سـورس اصـلی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جمع آوری میشود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5874" y="2872581"/>
            <a:ext cx="3855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داده </a:t>
            </a:r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 </a:t>
            </a: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کنسرسیوم بهبود کیفیت میشیگان 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9083526" y="2872581"/>
            <a:ext cx="11512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دیتا سورس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269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75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19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554" y="169321"/>
            <a:ext cx="475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سیستم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نرم افزاری ویژه داده های بزرگ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03174" y="1058569"/>
            <a:ext cx="9765953" cy="110768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در مرحله بعدی ، داده های موجود در دیتا سورس ها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برای تـجـزیه 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تـحلـیـل مورد استفاده قرار میگیرند  و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داده های مراکز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خدمات دیگر مقایسه میشوند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98" y="3527389"/>
            <a:ext cx="2209210" cy="2226588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3271573" y="4811908"/>
            <a:ext cx="4800599" cy="3483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1539" y="3076362"/>
            <a:ext cx="2901043" cy="264961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627" y="3076362"/>
            <a:ext cx="2043793" cy="204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72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20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554" y="169321"/>
            <a:ext cx="475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سیستم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نرم افزاری ویژه داده های بزرگ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03174" y="1341597"/>
            <a:ext cx="9765953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در آخر تمام فایل های داده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Hadoop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قرار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میگیرند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797" y="2686173"/>
            <a:ext cx="7844258" cy="3805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54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554" y="169321"/>
            <a:ext cx="475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سیستم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نرم افزاری ویژه داده های بزرگ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03174" y="1341597"/>
            <a:ext cx="9765953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Hadoop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یک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موتور اطلاعاتی بزرگ است 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توسط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Apache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تعریف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شده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03174" y="2155426"/>
            <a:ext cx="9765953" cy="127357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Hadoop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یک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فریم ورک است که اجازه می دهد تا پردازش های توزیع شده در مجموعه داده های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بزرگ، در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میان خوشه های کامپیوتری با استفاده از مدل های برنامه نویسی ساده انجام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03174" y="3984226"/>
            <a:ext cx="9765953" cy="271877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پرونده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سیستمی باید مکان خود را اعلان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نماید مثلا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نام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رَک یا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صورت دقیقتر سویچ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شبکه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همان جایی 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گره قرار دارد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برنامه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کاربردی هدوپ از این اطلاعات برای اجرای کار بر روی گره‌هایی که داده‌ها در آنها قرار دارد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استفاده می‌کنند</a:t>
            </a:r>
          </a:p>
          <a:p>
            <a:pPr algn="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بدین ترتیب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باعث کاهش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ترافیک در ستون فقرات شبکه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می‌شوند.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837152" y="3502635"/>
            <a:ext cx="32319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نحوه کار آن به این صورت است که :</a:t>
            </a:r>
            <a:endParaRPr lang="en-US" dirty="0">
              <a:solidFill>
                <a:srgbClr val="C00000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18" y="5374945"/>
            <a:ext cx="2770403" cy="134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80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39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22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82554" y="169321"/>
            <a:ext cx="4753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سیستم نرم افزاری ویژه داده های بزرگ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gray">
          <a:xfrm>
            <a:off x="3506161" y="2746829"/>
            <a:ext cx="7211866" cy="500063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یک مجموعه داده کامل و تایید شده دو بعدی را انتخاب کنید</a:t>
            </a:r>
            <a:endParaRPr lang="en-US" altLang="en-US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gray">
          <a:xfrm>
            <a:off x="3836361" y="3408817"/>
            <a:ext cx="7211866" cy="49847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1" eaLnBrk="0" hangingPunct="0"/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نام کامل و آدرس </a:t>
            </a:r>
            <a:r>
              <a:rPr lang="fa-IR" dirty="0" smtClean="0">
                <a:solidFill>
                  <a:schemeClr val="bg1"/>
                </a:solidFill>
                <a:cs typeface="B Farnaz" panose="00000400000000000000" pitchFamily="2" charset="-78"/>
              </a:rPr>
              <a:t>گره </a:t>
            </a:r>
            <a:r>
              <a:rPr lang="en-US" dirty="0" smtClean="0">
                <a:solidFill>
                  <a:schemeClr val="bg1"/>
                </a:solidFill>
                <a:cs typeface="B Farnaz" panose="00000400000000000000" pitchFamily="2" charset="-78"/>
              </a:rPr>
              <a:t>Hadoop</a:t>
            </a:r>
            <a:r>
              <a:rPr lang="fa-IR" dirty="0" smtClean="0">
                <a:solidFill>
                  <a:schemeClr val="bg1"/>
                </a:solidFill>
                <a:cs typeface="B Farnaz" panose="00000400000000000000" pitchFamily="2" charset="-78"/>
              </a:rPr>
              <a:t> خود </a:t>
            </a:r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را وارد کنید </a:t>
            </a:r>
            <a:endParaRPr lang="en-US" altLang="en-US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4103061" y="4069217"/>
            <a:ext cx="7208837" cy="500062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داده های خود را در اکسل قرار دهید</a:t>
            </a:r>
            <a:endParaRPr lang="en-US" altLang="en-US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9" name="AutoShape 8"/>
          <p:cNvSpPr>
            <a:spLocks noChangeArrowheads="1"/>
          </p:cNvSpPr>
          <p:nvPr/>
        </p:nvSpPr>
        <p:spPr bwMode="gray">
          <a:xfrm>
            <a:off x="3836361" y="4729617"/>
            <a:ext cx="7211866" cy="500062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 w="38100" algn="ctr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rtl="1" eaLnBrk="0" hangingPunct="0"/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از طریق </a:t>
            </a:r>
            <a:r>
              <a:rPr lang="fa-IR" dirty="0" smtClean="0">
                <a:solidFill>
                  <a:schemeClr val="bg1"/>
                </a:solidFill>
                <a:cs typeface="B Farnaz" panose="00000400000000000000" pitchFamily="2" charset="-78"/>
              </a:rPr>
              <a:t>اینترفیس</a:t>
            </a:r>
            <a:r>
              <a:rPr lang="en-US" dirty="0" smtClean="0">
                <a:solidFill>
                  <a:schemeClr val="bg1"/>
                </a:solidFill>
                <a:cs typeface="B Farnaz" panose="00000400000000000000" pitchFamily="2" charset="-78"/>
              </a:rPr>
              <a:t>CHESS </a:t>
            </a:r>
            <a:r>
              <a:rPr lang="fa-IR" dirty="0" smtClean="0">
                <a:solidFill>
                  <a:schemeClr val="bg1"/>
                </a:solidFill>
                <a:cs typeface="B Farnaz" panose="00000400000000000000" pitchFamily="2" charset="-78"/>
              </a:rPr>
              <a:t> فایل خود را آپلود کنید</a:t>
            </a:r>
            <a:endParaRPr lang="en-US" altLang="en-US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gray">
          <a:xfrm>
            <a:off x="3506161" y="5391604"/>
            <a:ext cx="7211866" cy="500063"/>
          </a:xfrm>
          <a:prstGeom prst="roundRect">
            <a:avLst>
              <a:gd name="adj" fmla="val 50000"/>
            </a:avLst>
          </a:prstGeom>
          <a:solidFill>
            <a:srgbClr val="FF0000"/>
          </a:solidFill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ابزار مورد نظر خود را برای تجزیه و تحلیل </a:t>
            </a:r>
            <a:r>
              <a:rPr lang="fa-IR" dirty="0" smtClean="0">
                <a:solidFill>
                  <a:schemeClr val="bg1"/>
                </a:solidFill>
                <a:cs typeface="B Farnaz" panose="00000400000000000000" pitchFamily="2" charset="-78"/>
              </a:rPr>
              <a:t>انتخاب </a:t>
            </a:r>
            <a:r>
              <a:rPr lang="fa-IR" dirty="0">
                <a:solidFill>
                  <a:schemeClr val="bg1"/>
                </a:solidFill>
                <a:cs typeface="B Farnaz" panose="00000400000000000000" pitchFamily="2" charset="-78"/>
              </a:rPr>
              <a:t>کنید</a:t>
            </a:r>
            <a:endParaRPr lang="en-US" altLang="en-US" b="1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gray">
          <a:xfrm>
            <a:off x="796298" y="2416629"/>
            <a:ext cx="3833813" cy="3833813"/>
          </a:xfrm>
          <a:custGeom>
            <a:avLst/>
            <a:gdLst>
              <a:gd name="G0" fmla="+- 1914 0 0"/>
              <a:gd name="G1" fmla="+- 21600 0 1914"/>
              <a:gd name="G2" fmla="+- 21600 0 1914"/>
              <a:gd name="G3" fmla="*/ G0 2929 10000"/>
              <a:gd name="G4" fmla="+- 21600 0 G3"/>
              <a:gd name="G5" fmla="+- 21600 0 G3"/>
              <a:gd name="T0" fmla="*/ 10800 w 21600"/>
              <a:gd name="T1" fmla="*/ 0 h 21600"/>
              <a:gd name="T2" fmla="*/ 3163 w 21600"/>
              <a:gd name="T3" fmla="*/ 3163 h 21600"/>
              <a:gd name="T4" fmla="*/ 0 w 21600"/>
              <a:gd name="T5" fmla="*/ 10800 h 21600"/>
              <a:gd name="T6" fmla="*/ 3163 w 21600"/>
              <a:gd name="T7" fmla="*/ 18437 h 21600"/>
              <a:gd name="T8" fmla="*/ 10800 w 21600"/>
              <a:gd name="T9" fmla="*/ 21600 h 21600"/>
              <a:gd name="T10" fmla="*/ 18437 w 21600"/>
              <a:gd name="T11" fmla="*/ 18437 h 21600"/>
              <a:gd name="T12" fmla="*/ 21600 w 21600"/>
              <a:gd name="T13" fmla="*/ 10800 h 21600"/>
              <a:gd name="T14" fmla="*/ 18437 w 21600"/>
              <a:gd name="T15" fmla="*/ 3163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  <a:moveTo>
                  <a:pt x="1914" y="10800"/>
                </a:moveTo>
                <a:cubicBezTo>
                  <a:pt x="1914" y="15708"/>
                  <a:pt x="5892" y="19686"/>
                  <a:pt x="10800" y="19686"/>
                </a:cubicBezTo>
                <a:cubicBezTo>
                  <a:pt x="15708" y="19686"/>
                  <a:pt x="19686" y="15708"/>
                  <a:pt x="19686" y="10800"/>
                </a:cubicBezTo>
                <a:cubicBezTo>
                  <a:pt x="19686" y="5892"/>
                  <a:pt x="15708" y="1914"/>
                  <a:pt x="10800" y="1914"/>
                </a:cubicBezTo>
                <a:cubicBezTo>
                  <a:pt x="5892" y="1914"/>
                  <a:pt x="1914" y="5892"/>
                  <a:pt x="1914" y="10800"/>
                </a:cubicBezTo>
                <a:close/>
              </a:path>
            </a:pathLst>
          </a:cu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16" name="Oval 15"/>
          <p:cNvSpPr>
            <a:spLocks noChangeArrowheads="1"/>
          </p:cNvSpPr>
          <p:nvPr/>
        </p:nvSpPr>
        <p:spPr bwMode="gray">
          <a:xfrm>
            <a:off x="1101098" y="2721429"/>
            <a:ext cx="3200400" cy="3200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tint val="56471"/>
                  <a:invGamma/>
                </a:schemeClr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28575" algn="ctr">
            <a:solidFill>
              <a:srgbClr val="FFFFF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gray">
          <a:xfrm>
            <a:off x="2608932" y="3794926"/>
            <a:ext cx="184731" cy="5847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endParaRPr lang="fa-IR" sz="3200" b="1" dirty="0" smtClean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96298" y="1077847"/>
            <a:ext cx="10535727" cy="7593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CHESS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با استفاده از ویژوال استودیو و با زبان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 #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توسعه یافته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83606" y="3762723"/>
            <a:ext cx="163538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sz="3200" b="1" dirty="0" smtClean="0">
                <a:cs typeface="B Nazanin" panose="00000400000000000000" pitchFamily="2" charset="-78"/>
              </a:rPr>
              <a:t>نحوه کار با</a:t>
            </a:r>
          </a:p>
          <a:p>
            <a:pPr algn="ctr"/>
            <a:r>
              <a:rPr lang="en-US" sz="3200" b="1" dirty="0" smtClean="0">
                <a:cs typeface="B Nazanin" panose="00000400000000000000" pitchFamily="2" charset="-78"/>
              </a:rPr>
              <a:t>CHESS</a:t>
            </a:r>
            <a:endParaRPr lang="fa-IR" sz="3200" b="1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433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6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23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0665" y="169321"/>
            <a:ext cx="2985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آزمایشات تحلیلی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96298" y="1077847"/>
            <a:ext cx="10535727" cy="75934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جدولی که مشاهده میکنید ابعاد مجموعه داده ای که در تجزیه و تحلیل مورد استفاده قرار گرفته را نشان میدهد 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98" y="1921700"/>
            <a:ext cx="10562677" cy="464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61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24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050665" y="169321"/>
            <a:ext cx="29851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آزمایشات تحلیلی بهداشت و درمان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303174" y="1341597"/>
            <a:ext cx="9765953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آزمایشات تحلیلی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بهداشت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درمان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بخش اصلی این مقاله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 که شامل 3 مطالعه میشود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grpSp>
        <p:nvGrpSpPr>
          <p:cNvPr id="51" name="Group 3"/>
          <p:cNvGrpSpPr>
            <a:grpSpLocks/>
          </p:cNvGrpSpPr>
          <p:nvPr/>
        </p:nvGrpSpPr>
        <p:grpSpPr bwMode="auto">
          <a:xfrm>
            <a:off x="1303174" y="2351315"/>
            <a:ext cx="9765952" cy="1306513"/>
            <a:chOff x="1104" y="1200"/>
            <a:chExt cx="3504" cy="823"/>
          </a:xfrm>
        </p:grpSpPr>
        <p:sp>
          <p:nvSpPr>
            <p:cNvPr id="52" name="AutoShape 4"/>
            <p:cNvSpPr>
              <a:spLocks noChangeArrowheads="1"/>
            </p:cNvSpPr>
            <p:nvPr/>
          </p:nvSpPr>
          <p:spPr bwMode="gray">
            <a:xfrm>
              <a:off x="1104" y="1200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" name="AutoShape 5"/>
            <p:cNvSpPr>
              <a:spLocks noChangeArrowheads="1"/>
            </p:cNvSpPr>
            <p:nvPr/>
          </p:nvSpPr>
          <p:spPr bwMode="gray">
            <a:xfrm>
              <a:off x="1181" y="1276"/>
              <a:ext cx="379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66CC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gray">
            <a:xfrm>
              <a:off x="1223" y="1319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66CC">
                    <a:gamma/>
                    <a:tint val="54510"/>
                    <a:invGamma/>
                  </a:srgbClr>
                </a:gs>
                <a:gs pos="50000">
                  <a:srgbClr val="0066CC">
                    <a:alpha val="0"/>
                  </a:srgbClr>
                </a:gs>
                <a:gs pos="100000">
                  <a:srgbClr val="0066CC">
                    <a:gamma/>
                    <a:tint val="54510"/>
                    <a:invGamma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 Box 7"/>
            <p:cNvSpPr txBox="1">
              <a:spLocks noChangeArrowheads="1"/>
            </p:cNvSpPr>
            <p:nvPr/>
          </p:nvSpPr>
          <p:spPr bwMode="gray">
            <a:xfrm>
              <a:off x="1301" y="1459"/>
              <a:ext cx="13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1</a:t>
              </a:r>
              <a:endParaRPr lang="en-US" alt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56" name="Text Box 8"/>
            <p:cNvSpPr txBox="1">
              <a:spLocks noChangeArrowheads="1"/>
            </p:cNvSpPr>
            <p:nvPr/>
          </p:nvSpPr>
          <p:spPr bwMode="gray">
            <a:xfrm>
              <a:off x="1898" y="1479"/>
              <a:ext cx="257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fa-IR" altLang="en-US" sz="2400" b="1" dirty="0">
                  <a:cs typeface="B Nazanin" panose="00000400000000000000" pitchFamily="2" charset="-78"/>
                </a:rPr>
                <a:t>مطالعه اول از نوع توصیفی است</a:t>
              </a:r>
              <a:endParaRPr lang="en-US" altLang="en-US" sz="2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57" name="Group 9"/>
          <p:cNvGrpSpPr>
            <a:grpSpLocks/>
          </p:cNvGrpSpPr>
          <p:nvPr/>
        </p:nvGrpSpPr>
        <p:grpSpPr bwMode="auto">
          <a:xfrm>
            <a:off x="1303174" y="3794353"/>
            <a:ext cx="9765952" cy="1306512"/>
            <a:chOff x="1104" y="2109"/>
            <a:chExt cx="3504" cy="823"/>
          </a:xfrm>
        </p:grpSpPr>
        <p:sp>
          <p:nvSpPr>
            <p:cNvPr id="58" name="AutoShape 10"/>
            <p:cNvSpPr>
              <a:spLocks noChangeArrowheads="1"/>
            </p:cNvSpPr>
            <p:nvPr/>
          </p:nvSpPr>
          <p:spPr bwMode="gray">
            <a:xfrm>
              <a:off x="1104" y="210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9" name="AutoShape 11"/>
            <p:cNvSpPr>
              <a:spLocks noChangeArrowheads="1"/>
            </p:cNvSpPr>
            <p:nvPr/>
          </p:nvSpPr>
          <p:spPr bwMode="gray">
            <a:xfrm>
              <a:off x="1181" y="2185"/>
              <a:ext cx="379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009999"/>
                </a:gs>
                <a:gs pos="100000">
                  <a:srgbClr val="009999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0" name="Freeform 12"/>
            <p:cNvSpPr>
              <a:spLocks/>
            </p:cNvSpPr>
            <p:nvPr/>
          </p:nvSpPr>
          <p:spPr bwMode="gray">
            <a:xfrm>
              <a:off x="1223" y="2228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009999">
                    <a:gamma/>
                    <a:tint val="42353"/>
                    <a:invGamma/>
                  </a:srgbClr>
                </a:gs>
                <a:gs pos="100000">
                  <a:srgbClr val="009999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 Box 13"/>
            <p:cNvSpPr txBox="1">
              <a:spLocks noChangeArrowheads="1"/>
            </p:cNvSpPr>
            <p:nvPr/>
          </p:nvSpPr>
          <p:spPr bwMode="gray">
            <a:xfrm>
              <a:off x="1322" y="2369"/>
              <a:ext cx="13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2</a:t>
              </a:r>
              <a:endParaRPr lang="en-US" alt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2" name="Text Box 14"/>
            <p:cNvSpPr txBox="1">
              <a:spLocks noChangeArrowheads="1"/>
            </p:cNvSpPr>
            <p:nvPr/>
          </p:nvSpPr>
          <p:spPr bwMode="gray">
            <a:xfrm>
              <a:off x="1933" y="2389"/>
              <a:ext cx="257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fa-IR" altLang="en-US" sz="2400" b="1" dirty="0">
                  <a:cs typeface="B Nazanin" panose="00000400000000000000" pitchFamily="2" charset="-78"/>
                </a:rPr>
                <a:t>مطالعه دوم </a:t>
              </a:r>
              <a:r>
                <a:rPr lang="fa-IR" sz="2400" b="1" dirty="0">
                  <a:cs typeface="B Nazanin" panose="00000400000000000000" pitchFamily="2" charset="-78"/>
                </a:rPr>
                <a:t>از نوع پیش </a:t>
              </a:r>
              <a:r>
                <a:rPr lang="fa-IR" sz="2400" b="1" dirty="0" smtClean="0">
                  <a:cs typeface="B Nazanin" panose="00000400000000000000" pitchFamily="2" charset="-78"/>
                </a:rPr>
                <a:t>بینی است </a:t>
              </a:r>
              <a:endParaRPr lang="en-US" altLang="en-US" sz="2400" b="1" dirty="0">
                <a:cs typeface="B Nazanin" panose="00000400000000000000" pitchFamily="2" charset="-78"/>
              </a:endParaRPr>
            </a:p>
          </p:txBody>
        </p:sp>
      </p:grpSp>
      <p:grpSp>
        <p:nvGrpSpPr>
          <p:cNvPr id="63" name="Group 15"/>
          <p:cNvGrpSpPr>
            <a:grpSpLocks/>
          </p:cNvGrpSpPr>
          <p:nvPr/>
        </p:nvGrpSpPr>
        <p:grpSpPr bwMode="auto">
          <a:xfrm>
            <a:off x="1303174" y="5254853"/>
            <a:ext cx="9765952" cy="1306512"/>
            <a:chOff x="1104" y="3029"/>
            <a:chExt cx="3504" cy="823"/>
          </a:xfrm>
        </p:grpSpPr>
        <p:sp>
          <p:nvSpPr>
            <p:cNvPr id="64" name="AutoShape 16"/>
            <p:cNvSpPr>
              <a:spLocks noChangeArrowheads="1"/>
            </p:cNvSpPr>
            <p:nvPr/>
          </p:nvSpPr>
          <p:spPr bwMode="gray">
            <a:xfrm>
              <a:off x="1104" y="3029"/>
              <a:ext cx="3504" cy="823"/>
            </a:xfrm>
            <a:prstGeom prst="roundRect">
              <a:avLst>
                <a:gd name="adj" fmla="val 10889"/>
              </a:avLst>
            </a:prstGeom>
            <a:gradFill rotWithShape="1">
              <a:gsLst>
                <a:gs pos="0">
                  <a:srgbClr val="DDDDDD">
                    <a:gamma/>
                    <a:tint val="51373"/>
                    <a:invGamma/>
                  </a:srgbClr>
                </a:gs>
                <a:gs pos="100000">
                  <a:srgbClr val="DDDDDD"/>
                </a:gs>
              </a:gsLst>
              <a:lin ang="2700000" scaled="1"/>
            </a:gradFill>
            <a:ln w="38100">
              <a:solidFill>
                <a:srgbClr val="FFFFFF"/>
              </a:solidFill>
              <a:round/>
              <a:headEnd/>
              <a:tailEnd/>
            </a:ln>
            <a:effectLst>
              <a:outerShdw dist="135003" dir="2928844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5" name="AutoShape 17"/>
            <p:cNvSpPr>
              <a:spLocks noChangeArrowheads="1"/>
            </p:cNvSpPr>
            <p:nvPr/>
          </p:nvSpPr>
          <p:spPr bwMode="gray">
            <a:xfrm>
              <a:off x="1181" y="3105"/>
              <a:ext cx="397" cy="673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rgbClr val="EC941E"/>
                </a:gs>
                <a:gs pos="100000">
                  <a:srgbClr val="EC941E">
                    <a:gamma/>
                    <a:shade val="69804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6" name="Freeform 18"/>
            <p:cNvSpPr>
              <a:spLocks/>
            </p:cNvSpPr>
            <p:nvPr/>
          </p:nvSpPr>
          <p:spPr bwMode="gray">
            <a:xfrm>
              <a:off x="1223" y="3148"/>
              <a:ext cx="337" cy="337"/>
            </a:xfrm>
            <a:custGeom>
              <a:avLst/>
              <a:gdLst>
                <a:gd name="T0" fmla="*/ 118 w 596"/>
                <a:gd name="T1" fmla="*/ 0 h 598"/>
                <a:gd name="T2" fmla="*/ 0 w 596"/>
                <a:gd name="T3" fmla="*/ 118 h 598"/>
                <a:gd name="T4" fmla="*/ 0 w 596"/>
                <a:gd name="T5" fmla="*/ 589 h 598"/>
                <a:gd name="T6" fmla="*/ 161 w 596"/>
                <a:gd name="T7" fmla="*/ 174 h 598"/>
                <a:gd name="T8" fmla="*/ 589 w 596"/>
                <a:gd name="T9" fmla="*/ 0 h 598"/>
                <a:gd name="T10" fmla="*/ 118 w 596"/>
                <a:gd name="T11" fmla="*/ 0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rgbClr val="EC941E">
                    <a:gamma/>
                    <a:tint val="48627"/>
                    <a:invGamma/>
                  </a:srgbClr>
                </a:gs>
                <a:gs pos="100000">
                  <a:srgbClr val="EC941E">
                    <a:alpha val="0"/>
                  </a:srgb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Text Box 19"/>
            <p:cNvSpPr txBox="1">
              <a:spLocks noChangeArrowheads="1"/>
            </p:cNvSpPr>
            <p:nvPr/>
          </p:nvSpPr>
          <p:spPr bwMode="gray">
            <a:xfrm>
              <a:off x="1310" y="3269"/>
              <a:ext cx="139" cy="3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fa-IR" altLang="en-US" sz="2800" b="1" dirty="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3</a:t>
              </a:r>
              <a:endParaRPr lang="en-US" altLang="en-US" sz="28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endParaRPr>
            </a:p>
          </p:txBody>
        </p:sp>
        <p:sp>
          <p:nvSpPr>
            <p:cNvPr id="68" name="Text Box 20"/>
            <p:cNvSpPr txBox="1">
              <a:spLocks noChangeArrowheads="1"/>
            </p:cNvSpPr>
            <p:nvPr/>
          </p:nvSpPr>
          <p:spPr bwMode="gray">
            <a:xfrm>
              <a:off x="1933" y="3289"/>
              <a:ext cx="2576" cy="2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0" hangingPunct="0"/>
              <a:r>
                <a:rPr lang="fa-IR" altLang="en-US" sz="2400" b="1" dirty="0">
                  <a:cs typeface="B Nazanin" panose="00000400000000000000" pitchFamily="2" charset="-78"/>
                </a:rPr>
                <a:t>مطالعه سوم </a:t>
              </a:r>
              <a:r>
                <a:rPr lang="fa-IR" sz="2400" b="1" dirty="0">
                  <a:cs typeface="B Nazanin" panose="00000400000000000000" pitchFamily="2" charset="-78"/>
                </a:rPr>
                <a:t>از نوع </a:t>
              </a:r>
              <a:r>
                <a:rPr lang="fa-IR" altLang="en-US" sz="2400" b="1" dirty="0">
                  <a:cs typeface="B Nazanin" panose="00000400000000000000" pitchFamily="2" charset="-78"/>
                </a:rPr>
                <a:t>توصیفی </a:t>
              </a:r>
              <a:r>
                <a:rPr lang="fa-IR" sz="2400" b="1" dirty="0" smtClean="0">
                  <a:cs typeface="B Nazanin" panose="00000400000000000000" pitchFamily="2" charset="-78"/>
                </a:rPr>
                <a:t>است </a:t>
              </a:r>
              <a:endParaRPr lang="en-US" altLang="en-US" sz="2400" b="1" dirty="0"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98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686794" y="1893530"/>
            <a:ext cx="28184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Titr Bold" panose="00000700000000000000" pitchFamily="2" charset="-78"/>
              </a:rPr>
              <a:t>کیفیت خدمات 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3906" y="6275211"/>
            <a:ext cx="18314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Quality of Service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7581" y="2891623"/>
            <a:ext cx="7796825" cy="3568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12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61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25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368488" y="982369"/>
            <a:ext cx="9765953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اولین مطالعه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تحلیلی ما در باره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سلامت در ایالات متحده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میباشد که (توصیفی)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1368488" y="1831454"/>
            <a:ext cx="9765953" cy="120343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آمریکایی ها شیوه زندگی متفاوت را برای خود انتخاب میکنند و عادت های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بهداشتی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مختلفی دارند. آنها به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شرایط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بهداشتی خود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واکنش های متفاوتی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نشان می دهند.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1368487" y="3124629"/>
            <a:ext cx="9765953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 آنها را در 3 گروه تقسیم بندی کردیم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6" name="Oval 5"/>
          <p:cNvSpPr>
            <a:spLocks noChangeArrowheads="1"/>
          </p:cNvSpPr>
          <p:nvPr/>
        </p:nvSpPr>
        <p:spPr bwMode="gray">
          <a:xfrm>
            <a:off x="7610248" y="4186595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7" name="Oval 6"/>
          <p:cNvSpPr>
            <a:spLocks noChangeArrowheads="1"/>
          </p:cNvSpPr>
          <p:nvPr/>
        </p:nvSpPr>
        <p:spPr bwMode="gray">
          <a:xfrm>
            <a:off x="7610248" y="4186595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8" name="Oval 7"/>
          <p:cNvSpPr>
            <a:spLocks noChangeArrowheads="1"/>
          </p:cNvSpPr>
          <p:nvPr/>
        </p:nvSpPr>
        <p:spPr bwMode="gray">
          <a:xfrm>
            <a:off x="7751535" y="4327883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9" name="Oval 8"/>
          <p:cNvSpPr>
            <a:spLocks noChangeArrowheads="1"/>
          </p:cNvSpPr>
          <p:nvPr/>
        </p:nvSpPr>
        <p:spPr bwMode="gray">
          <a:xfrm>
            <a:off x="7783285" y="4338995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" name="Oval 9"/>
          <p:cNvSpPr>
            <a:spLocks noChangeArrowheads="1"/>
          </p:cNvSpPr>
          <p:nvPr/>
        </p:nvSpPr>
        <p:spPr bwMode="gray">
          <a:xfrm>
            <a:off x="7853135" y="4421545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1" name="Oval 10"/>
          <p:cNvSpPr>
            <a:spLocks noChangeArrowheads="1"/>
          </p:cNvSpPr>
          <p:nvPr/>
        </p:nvSpPr>
        <p:spPr bwMode="gray">
          <a:xfrm>
            <a:off x="2138135" y="4180245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2" name="Oval 11"/>
          <p:cNvSpPr>
            <a:spLocks noChangeArrowheads="1"/>
          </p:cNvSpPr>
          <p:nvPr/>
        </p:nvSpPr>
        <p:spPr bwMode="gray">
          <a:xfrm>
            <a:off x="2138135" y="4180245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gray">
          <a:xfrm>
            <a:off x="2279423" y="4321533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4" name="Oval 13"/>
          <p:cNvSpPr>
            <a:spLocks noChangeArrowheads="1"/>
          </p:cNvSpPr>
          <p:nvPr/>
        </p:nvSpPr>
        <p:spPr bwMode="gray">
          <a:xfrm>
            <a:off x="2281010" y="4324708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5" name="Oval 14"/>
          <p:cNvSpPr>
            <a:spLocks noChangeArrowheads="1"/>
          </p:cNvSpPr>
          <p:nvPr/>
        </p:nvSpPr>
        <p:spPr bwMode="gray">
          <a:xfrm>
            <a:off x="2373085" y="4415195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66" name="Group 15"/>
          <p:cNvGrpSpPr>
            <a:grpSpLocks/>
          </p:cNvGrpSpPr>
          <p:nvPr/>
        </p:nvGrpSpPr>
        <p:grpSpPr bwMode="auto">
          <a:xfrm>
            <a:off x="2400073" y="4440595"/>
            <a:ext cx="1636712" cy="1636713"/>
            <a:chOff x="4166" y="1706"/>
            <a:chExt cx="1252" cy="1252"/>
          </a:xfrm>
        </p:grpSpPr>
        <p:sp>
          <p:nvSpPr>
            <p:cNvPr id="67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8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9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0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71" name="Oval 20"/>
          <p:cNvSpPr>
            <a:spLocks noChangeArrowheads="1"/>
          </p:cNvSpPr>
          <p:nvPr/>
        </p:nvSpPr>
        <p:spPr bwMode="gray">
          <a:xfrm>
            <a:off x="4874985" y="4186595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2" name="Oval 21"/>
          <p:cNvSpPr>
            <a:spLocks noChangeArrowheads="1"/>
          </p:cNvSpPr>
          <p:nvPr/>
        </p:nvSpPr>
        <p:spPr bwMode="gray">
          <a:xfrm>
            <a:off x="4874985" y="4186595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3" name="Oval 22"/>
          <p:cNvSpPr>
            <a:spLocks noChangeArrowheads="1"/>
          </p:cNvSpPr>
          <p:nvPr/>
        </p:nvSpPr>
        <p:spPr bwMode="gray">
          <a:xfrm>
            <a:off x="5016273" y="4327883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4" name="Oval 23"/>
          <p:cNvSpPr>
            <a:spLocks noChangeArrowheads="1"/>
          </p:cNvSpPr>
          <p:nvPr/>
        </p:nvSpPr>
        <p:spPr bwMode="gray">
          <a:xfrm>
            <a:off x="5017860" y="4331058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75" name="Oval 24"/>
          <p:cNvSpPr>
            <a:spLocks noChangeArrowheads="1"/>
          </p:cNvSpPr>
          <p:nvPr/>
        </p:nvSpPr>
        <p:spPr bwMode="gray">
          <a:xfrm>
            <a:off x="5109935" y="4421545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76" name="Group 25"/>
          <p:cNvGrpSpPr>
            <a:grpSpLocks/>
          </p:cNvGrpSpPr>
          <p:nvPr/>
        </p:nvGrpSpPr>
        <p:grpSpPr bwMode="auto">
          <a:xfrm>
            <a:off x="5136923" y="4440595"/>
            <a:ext cx="1636712" cy="1636713"/>
            <a:chOff x="4166" y="1706"/>
            <a:chExt cx="1252" cy="1252"/>
          </a:xfrm>
        </p:grpSpPr>
        <p:sp>
          <p:nvSpPr>
            <p:cNvPr id="77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8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9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0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grpSp>
        <p:nvGrpSpPr>
          <p:cNvPr id="81" name="Group 30"/>
          <p:cNvGrpSpPr>
            <a:grpSpLocks/>
          </p:cNvGrpSpPr>
          <p:nvPr/>
        </p:nvGrpSpPr>
        <p:grpSpPr bwMode="auto">
          <a:xfrm>
            <a:off x="7883298" y="4440595"/>
            <a:ext cx="1636712" cy="1636713"/>
            <a:chOff x="4166" y="1706"/>
            <a:chExt cx="1252" cy="1252"/>
          </a:xfrm>
        </p:grpSpPr>
        <p:sp>
          <p:nvSpPr>
            <p:cNvPr id="82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3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4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5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86" name="Text Box 38"/>
          <p:cNvSpPr txBox="1">
            <a:spLocks noChangeArrowheads="1"/>
          </p:cNvSpPr>
          <p:nvPr/>
        </p:nvSpPr>
        <p:spPr bwMode="gray">
          <a:xfrm>
            <a:off x="2669964" y="4896797"/>
            <a:ext cx="105509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خود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بیمار انگار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87" name="Text Box 39"/>
          <p:cNvSpPr txBox="1">
            <a:spLocks noChangeArrowheads="1"/>
          </p:cNvSpPr>
          <p:nvPr/>
        </p:nvSpPr>
        <p:spPr bwMode="gray">
          <a:xfrm>
            <a:off x="5634425" y="5045433"/>
            <a:ext cx="6607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نرمال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88" name="Text Box 40"/>
          <p:cNvSpPr txBox="1">
            <a:spLocks noChangeArrowheads="1"/>
          </p:cNvSpPr>
          <p:nvPr/>
        </p:nvSpPr>
        <p:spPr bwMode="gray">
          <a:xfrm>
            <a:off x="8007191" y="4924058"/>
            <a:ext cx="1430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فقط در شرایط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اورژانسی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377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16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26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4450898" y="1565120"/>
            <a:ext cx="7338332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بسیار مضطرب ودارای اختلال بدگمانی هستند که در معرض بیماری هستند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1" name="Oval 10"/>
          <p:cNvSpPr>
            <a:spLocks noChangeArrowheads="1"/>
          </p:cNvSpPr>
          <p:nvPr/>
        </p:nvSpPr>
        <p:spPr bwMode="gray">
          <a:xfrm>
            <a:off x="984249" y="179627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2" name="Oval 11"/>
          <p:cNvSpPr>
            <a:spLocks noChangeArrowheads="1"/>
          </p:cNvSpPr>
          <p:nvPr/>
        </p:nvSpPr>
        <p:spPr bwMode="gray">
          <a:xfrm>
            <a:off x="984249" y="1796273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folHlink">
                  <a:alpha val="32001"/>
                </a:schemeClr>
              </a:gs>
              <a:gs pos="100000">
                <a:schemeClr val="fol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gray">
          <a:xfrm>
            <a:off x="1125537" y="1937561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54118"/>
                  <a:invGamma/>
                </a:schemeClr>
              </a:gs>
              <a:gs pos="50000">
                <a:schemeClr val="folHlink"/>
              </a:gs>
              <a:gs pos="100000">
                <a:schemeClr val="fol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4" name="Oval 13"/>
          <p:cNvSpPr>
            <a:spLocks noChangeArrowheads="1"/>
          </p:cNvSpPr>
          <p:nvPr/>
        </p:nvSpPr>
        <p:spPr bwMode="gray">
          <a:xfrm>
            <a:off x="1127124" y="1940736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folHlink">
                  <a:gamma/>
                  <a:shade val="63529"/>
                  <a:invGamma/>
                </a:schemeClr>
              </a:gs>
              <a:gs pos="100000">
                <a:schemeClr val="fol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5" name="Oval 14"/>
          <p:cNvSpPr>
            <a:spLocks noChangeArrowheads="1"/>
          </p:cNvSpPr>
          <p:nvPr/>
        </p:nvSpPr>
        <p:spPr bwMode="gray">
          <a:xfrm>
            <a:off x="1219199" y="2031223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66" name="Group 15"/>
          <p:cNvGrpSpPr>
            <a:grpSpLocks/>
          </p:cNvGrpSpPr>
          <p:nvPr/>
        </p:nvGrpSpPr>
        <p:grpSpPr bwMode="auto">
          <a:xfrm>
            <a:off x="1246187" y="2056623"/>
            <a:ext cx="1636712" cy="1636713"/>
            <a:chOff x="4166" y="1706"/>
            <a:chExt cx="1252" cy="1252"/>
          </a:xfrm>
        </p:grpSpPr>
        <p:sp>
          <p:nvSpPr>
            <p:cNvPr id="67" name="Oval 1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8" name="Oval 1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69" name="Oval 1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70" name="Oval 1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86" name="Text Box 38"/>
          <p:cNvSpPr txBox="1">
            <a:spLocks noChangeArrowheads="1"/>
          </p:cNvSpPr>
          <p:nvPr/>
        </p:nvSpPr>
        <p:spPr bwMode="gray">
          <a:xfrm>
            <a:off x="1516078" y="2512825"/>
            <a:ext cx="105509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خود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بیمار انگار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450898" y="2436940"/>
            <a:ext cx="7338332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همیشه تصور میکنند که بیمار هستند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450898" y="3308760"/>
            <a:ext cx="7338332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گروه بیش از حد توانایی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 سیستم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مصرف کنند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51" y="3906060"/>
            <a:ext cx="2147098" cy="293656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600" y="4180580"/>
            <a:ext cx="1373481" cy="265187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898" y="4522795"/>
            <a:ext cx="3243790" cy="1967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87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9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27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601841" y="1837175"/>
            <a:ext cx="6425684" cy="15015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طبقه ی دیگر آمریکایی ها جوان و بی دقت هستند و فقط در صورتی که به شدت بیمار شوند به دنبال مراقبت های بهداشتی میروند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6" name="Oval 5"/>
          <p:cNvSpPr>
            <a:spLocks noChangeArrowheads="1"/>
          </p:cNvSpPr>
          <p:nvPr/>
        </p:nvSpPr>
        <p:spPr bwMode="gray">
          <a:xfrm>
            <a:off x="8666162" y="1541367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7" name="Oval 6"/>
          <p:cNvSpPr>
            <a:spLocks noChangeArrowheads="1"/>
          </p:cNvSpPr>
          <p:nvPr/>
        </p:nvSpPr>
        <p:spPr bwMode="gray">
          <a:xfrm>
            <a:off x="8666162" y="1541367"/>
            <a:ext cx="2160587" cy="2160588"/>
          </a:xfrm>
          <a:prstGeom prst="ellipse">
            <a:avLst/>
          </a:prstGeom>
          <a:gradFill rotWithShape="1">
            <a:gsLst>
              <a:gs pos="0">
                <a:schemeClr val="hlink">
                  <a:alpha val="32001"/>
                </a:schemeClr>
              </a:gs>
              <a:gs pos="100000">
                <a:schemeClr val="hlink">
                  <a:gamma/>
                  <a:shade val="0"/>
                  <a:invGamma/>
                  <a:alpha val="89999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8" name="Oval 7"/>
          <p:cNvSpPr>
            <a:spLocks noChangeArrowheads="1"/>
          </p:cNvSpPr>
          <p:nvPr/>
        </p:nvSpPr>
        <p:spPr bwMode="gray">
          <a:xfrm>
            <a:off x="8807449" y="1682655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54118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9" name="Oval 8"/>
          <p:cNvSpPr>
            <a:spLocks noChangeArrowheads="1"/>
          </p:cNvSpPr>
          <p:nvPr/>
        </p:nvSpPr>
        <p:spPr bwMode="gray">
          <a:xfrm>
            <a:off x="8839199" y="1693767"/>
            <a:ext cx="1878013" cy="1878013"/>
          </a:xfrm>
          <a:prstGeom prst="ellipse">
            <a:avLst/>
          </a:prstGeom>
          <a:gradFill rotWithShape="1">
            <a:gsLst>
              <a:gs pos="0">
                <a:schemeClr val="hlink">
                  <a:gamma/>
                  <a:shade val="63529"/>
                  <a:invGamma/>
                </a:schemeClr>
              </a:gs>
              <a:gs pos="100000">
                <a:schemeClr val="hlink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60" name="Oval 9"/>
          <p:cNvSpPr>
            <a:spLocks noChangeArrowheads="1"/>
          </p:cNvSpPr>
          <p:nvPr/>
        </p:nvSpPr>
        <p:spPr bwMode="gray">
          <a:xfrm>
            <a:off x="8909049" y="1776317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81" name="Group 30"/>
          <p:cNvGrpSpPr>
            <a:grpSpLocks/>
          </p:cNvGrpSpPr>
          <p:nvPr/>
        </p:nvGrpSpPr>
        <p:grpSpPr bwMode="auto">
          <a:xfrm>
            <a:off x="8939212" y="1795367"/>
            <a:ext cx="1636712" cy="1636713"/>
            <a:chOff x="4166" y="1706"/>
            <a:chExt cx="1252" cy="1252"/>
          </a:xfrm>
        </p:grpSpPr>
        <p:sp>
          <p:nvSpPr>
            <p:cNvPr id="82" name="Oval 31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3" name="Oval 32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4" name="Oval 33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85" name="Oval 34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88" name="Text Box 40"/>
          <p:cNvSpPr txBox="1">
            <a:spLocks noChangeArrowheads="1"/>
          </p:cNvSpPr>
          <p:nvPr/>
        </p:nvSpPr>
        <p:spPr bwMode="gray">
          <a:xfrm>
            <a:off x="9063105" y="2278830"/>
            <a:ext cx="14302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فقط در شرایط</a:t>
            </a:r>
          </a:p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اورژانسی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40" name="Oval 20"/>
          <p:cNvSpPr>
            <a:spLocks noChangeArrowheads="1"/>
          </p:cNvSpPr>
          <p:nvPr/>
        </p:nvSpPr>
        <p:spPr bwMode="gray">
          <a:xfrm>
            <a:off x="8666162" y="3977459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tint val="0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" name="Oval 21"/>
          <p:cNvSpPr>
            <a:spLocks noChangeArrowheads="1"/>
          </p:cNvSpPr>
          <p:nvPr/>
        </p:nvSpPr>
        <p:spPr bwMode="gray">
          <a:xfrm>
            <a:off x="8666162" y="3977459"/>
            <a:ext cx="2160588" cy="2160588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2" name="Oval 22"/>
          <p:cNvSpPr>
            <a:spLocks noChangeArrowheads="1"/>
          </p:cNvSpPr>
          <p:nvPr/>
        </p:nvSpPr>
        <p:spPr bwMode="gray">
          <a:xfrm>
            <a:off x="8807450" y="4118747"/>
            <a:ext cx="1878012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54118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54118"/>
                  <a:invGamma/>
                </a:scheme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3" name="Oval 23"/>
          <p:cNvSpPr>
            <a:spLocks noChangeArrowheads="1"/>
          </p:cNvSpPr>
          <p:nvPr/>
        </p:nvSpPr>
        <p:spPr bwMode="gray">
          <a:xfrm>
            <a:off x="8809037" y="4121922"/>
            <a:ext cx="1878013" cy="187801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44" name="Oval 24"/>
          <p:cNvSpPr>
            <a:spLocks noChangeArrowheads="1"/>
          </p:cNvSpPr>
          <p:nvPr/>
        </p:nvSpPr>
        <p:spPr bwMode="gray">
          <a:xfrm>
            <a:off x="8901112" y="4212409"/>
            <a:ext cx="1690688" cy="1690688"/>
          </a:xfrm>
          <a:prstGeom prst="ellipse">
            <a:avLst/>
          </a:prstGeom>
          <a:solidFill>
            <a:srgbClr val="3333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38100" algn="ctr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9250" dir="3267739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  <p:grpSp>
        <p:nvGrpSpPr>
          <p:cNvPr id="45" name="Group 25"/>
          <p:cNvGrpSpPr>
            <a:grpSpLocks/>
          </p:cNvGrpSpPr>
          <p:nvPr/>
        </p:nvGrpSpPr>
        <p:grpSpPr bwMode="auto">
          <a:xfrm>
            <a:off x="8928100" y="4231459"/>
            <a:ext cx="1636712" cy="1636713"/>
            <a:chOff x="4166" y="1706"/>
            <a:chExt cx="1252" cy="1252"/>
          </a:xfrm>
        </p:grpSpPr>
        <p:sp>
          <p:nvSpPr>
            <p:cNvPr id="46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46275"/>
                    <a:invGamma/>
                  </a:srgbClr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7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D6E1E2">
                    <a:gamma/>
                    <a:tint val="34902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8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shade val="79216"/>
                    <a:invGamma/>
                  </a:srgbClr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  <p:sp>
          <p:nvSpPr>
            <p:cNvPr id="49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gamma/>
                    <a:tint val="0"/>
                    <a:invGamma/>
                  </a:srgbClr>
                </a:gs>
                <a:gs pos="100000">
                  <a:srgbClr val="D6E1E2">
                    <a:alpha val="38000"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eaVert" wrap="none" anchor="ctr"/>
            <a:lstStyle/>
            <a:p>
              <a:endParaRPr lang="en-US"/>
            </a:p>
          </p:txBody>
        </p:sp>
      </p:grpSp>
      <p:sp>
        <p:nvSpPr>
          <p:cNvPr id="51" name="Text Box 39"/>
          <p:cNvSpPr txBox="1">
            <a:spLocks noChangeArrowheads="1"/>
          </p:cNvSpPr>
          <p:nvPr/>
        </p:nvSpPr>
        <p:spPr bwMode="gray">
          <a:xfrm>
            <a:off x="9425602" y="4836297"/>
            <a:ext cx="66075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hangingPunct="0"/>
            <a:r>
              <a:rPr lang="fa-IR" altLang="en-US" sz="2000" b="1" dirty="0" smtClean="0">
                <a:solidFill>
                  <a:srgbClr val="000000"/>
                </a:solidFill>
                <a:cs typeface="B Nazanin" panose="00000400000000000000" pitchFamily="2" charset="-78"/>
              </a:rPr>
              <a:t>نرمال</a:t>
            </a:r>
            <a:endParaRPr lang="en-US" altLang="en-US" sz="2000" b="1" dirty="0">
              <a:solidFill>
                <a:srgbClr val="000000"/>
              </a:solidFill>
              <a:cs typeface="B Nazanin" panose="00000400000000000000" pitchFamily="2" charset="-78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1601842" y="4273267"/>
            <a:ext cx="6425684" cy="150154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مناسب ترین تایم و به جا از خدمات مراقبت های بهداشتی استفاده میکنند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18142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9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28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291" y="2850189"/>
            <a:ext cx="9525415" cy="113013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26833" y="1107920"/>
            <a:ext cx="7338332" cy="75934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شکل زیر سطح تعامل بیمار با سلامت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خود را نشان میدهد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395492" y="5061219"/>
            <a:ext cx="22381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فقط در </a:t>
            </a:r>
            <a:r>
              <a:rPr lang="fa-IR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شرایط اورژانسی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652679" y="5038027"/>
            <a:ext cx="1398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خود بیمار انگار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136177" y="5061219"/>
            <a:ext cx="6639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a-IR" dirty="0" smtClean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نرمال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>
            <a:off x="2002214" y="3980323"/>
            <a:ext cx="699070" cy="9137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5118624" y="3980323"/>
            <a:ext cx="699070" cy="9137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wn Arrow 10"/>
          <p:cNvSpPr/>
          <p:nvPr/>
        </p:nvSpPr>
        <p:spPr>
          <a:xfrm>
            <a:off x="9165014" y="3976156"/>
            <a:ext cx="699070" cy="9137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8170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16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29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7571" y="1031721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مطالعه اول قصد داریم میزان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مشارکت اشخاصی که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 بیماری های دیابت و فشار خون مبتلا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هستند را با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وضعیت سلامت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آنها را ارزیابی می کند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07571" y="2133171"/>
            <a:ext cx="10515600" cy="63501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این ارزیابی به 2 پارامتر مشارکت و وضیت سلانت بیماران نیاز داریم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07570" y="3120148"/>
            <a:ext cx="10526487" cy="63501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مشارکت : از میانگین تعداد ویزیت برای هر بیمار در هر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ایالت با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توجه به تعداد بیماران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بدست می آید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7571" y="3847267"/>
            <a:ext cx="10515600" cy="63501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وضعیت سلامت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:از مقادیر وزنی و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شاخص توده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بدن با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توجه به تعداد بیماران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بدست می آید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07570" y="4717863"/>
            <a:ext cx="10515600" cy="63501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2 پارامتر فوق نشان دهنده تعریفی است که ما از کیفیت خدمات انتظار داریم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07570" y="5444981"/>
            <a:ext cx="10515600" cy="986978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یا به زبان ساده میتوانیم بگوییم کیفیت خدمات در این پژوهش ترکیبی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از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وضعیت سلامت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ایالات متحده و اندازه گیری تعامل بیماران با سلامت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خودشان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9" name="Curved Left Arrow 18"/>
          <p:cNvSpPr/>
          <p:nvPr/>
        </p:nvSpPr>
        <p:spPr>
          <a:xfrm>
            <a:off x="11234057" y="2450676"/>
            <a:ext cx="618845" cy="1206924"/>
          </a:xfrm>
          <a:prstGeom prst="curvedLeft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0" name="Curved Right Arrow 19"/>
          <p:cNvSpPr/>
          <p:nvPr/>
        </p:nvSpPr>
        <p:spPr>
          <a:xfrm>
            <a:off x="108856" y="2450676"/>
            <a:ext cx="587828" cy="1970040"/>
          </a:xfrm>
          <a:prstGeom prst="curvedRightArrow">
            <a:avLst>
              <a:gd name="adj1" fmla="val 25000"/>
              <a:gd name="adj2" fmla="val 55600"/>
              <a:gd name="adj3" fmla="val 34259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36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30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97429" y="1031720"/>
            <a:ext cx="9677600" cy="105833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همانطور که در نمودار زیر مشاهده میکنید بخش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توصیفی داده ها نشان می دهد که روند کلی ویزیت بیمار در ایالات متحده در حال افزایش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952" y="2227028"/>
            <a:ext cx="4734553" cy="4413258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8872507" y="5367049"/>
            <a:ext cx="26981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>
                <a:cs typeface="B Nazanin" panose="00000400000000000000" pitchFamily="2" charset="-78"/>
              </a:rPr>
              <a:t>میانگین ویزیت ها در محور </a:t>
            </a:r>
            <a:r>
              <a:rPr lang="en-US" sz="2000" b="1" dirty="0">
                <a:cs typeface="B Nazanin" panose="00000400000000000000" pitchFamily="2" charset="-78"/>
              </a:rPr>
              <a:t>X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439532" y="3328442"/>
            <a:ext cx="17604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سال ها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>
                <a:cs typeface="B Nazanin" panose="00000400000000000000" pitchFamily="2" charset="-78"/>
              </a:rPr>
              <a:t>Y</a:t>
            </a:r>
          </a:p>
        </p:txBody>
      </p:sp>
      <p:cxnSp>
        <p:nvCxnSpPr>
          <p:cNvPr id="16" name="Elbow Connector 15"/>
          <p:cNvCxnSpPr/>
          <p:nvPr/>
        </p:nvCxnSpPr>
        <p:spPr>
          <a:xfrm>
            <a:off x="2247608" y="3728552"/>
            <a:ext cx="1507963" cy="320934"/>
          </a:xfrm>
          <a:prstGeom prst="bentConnector3">
            <a:avLst>
              <a:gd name="adj1" fmla="val -532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13" idx="2"/>
          </p:cNvCxnSpPr>
          <p:nvPr/>
        </p:nvCxnSpPr>
        <p:spPr>
          <a:xfrm rot="5400000">
            <a:off x="8794478" y="5038996"/>
            <a:ext cx="698955" cy="2155281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8896553" y="3347627"/>
            <a:ext cx="26741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2000" b="1" dirty="0" smtClean="0">
                <a:cs typeface="B Nazanin" panose="00000400000000000000" pitchFamily="2" charset="-78"/>
              </a:rPr>
              <a:t>ایالت های مختلف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>
                <a:cs typeface="B Nazanin" panose="00000400000000000000" pitchFamily="2" charset="-78"/>
              </a:rPr>
              <a:t>Y</a:t>
            </a:r>
          </a:p>
        </p:txBody>
      </p:sp>
      <p:cxnSp>
        <p:nvCxnSpPr>
          <p:cNvPr id="25" name="Elbow Connector 24"/>
          <p:cNvCxnSpPr>
            <a:stCxn id="23" idx="0"/>
          </p:cNvCxnSpPr>
          <p:nvPr/>
        </p:nvCxnSpPr>
        <p:spPr>
          <a:xfrm rot="16200000" flipV="1">
            <a:off x="8923820" y="2037828"/>
            <a:ext cx="789484" cy="1830113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82893" y="5061152"/>
            <a:ext cx="3093011" cy="157913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از سال 2005، تقریبا همه ایالت ها شاهد افزایش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ویزیت برای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بیماران بودند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2215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1024" name="Picture 10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339" y="1382119"/>
            <a:ext cx="9030612" cy="4573514"/>
          </a:xfrm>
          <a:prstGeom prst="rect">
            <a:avLst/>
          </a:prstGeom>
        </p:spPr>
      </p:pic>
      <p:sp>
        <p:nvSpPr>
          <p:cNvPr id="43" name="Rectangle 42"/>
          <p:cNvSpPr/>
          <p:nvPr/>
        </p:nvSpPr>
        <p:spPr>
          <a:xfrm>
            <a:off x="221879" y="4294317"/>
            <a:ext cx="19511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متوسط تعداد ویزیت</a:t>
            </a:r>
          </a:p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>
                <a:cs typeface="B Nazanin" panose="00000400000000000000" pitchFamily="2" charset="-78"/>
              </a:rPr>
              <a:t>Y</a:t>
            </a:r>
          </a:p>
        </p:txBody>
      </p:sp>
      <p:cxnSp>
        <p:nvCxnSpPr>
          <p:cNvPr id="44" name="Elbow Connector 43"/>
          <p:cNvCxnSpPr>
            <a:stCxn id="43" idx="2"/>
          </p:cNvCxnSpPr>
          <p:nvPr/>
        </p:nvCxnSpPr>
        <p:spPr>
          <a:xfrm rot="16200000" flipH="1">
            <a:off x="1623686" y="4575984"/>
            <a:ext cx="286434" cy="1138872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4385993" y="6054434"/>
            <a:ext cx="1835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ایالت ها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 smtClean="0">
                <a:cs typeface="B Nazanin" panose="00000400000000000000" pitchFamily="2" charset="-78"/>
              </a:rPr>
              <a:t>X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46" name="Elbow Connector 45"/>
          <p:cNvCxnSpPr>
            <a:stCxn id="45" idx="1"/>
          </p:cNvCxnSpPr>
          <p:nvPr/>
        </p:nvCxnSpPr>
        <p:spPr>
          <a:xfrm rot="10800000">
            <a:off x="3427855" y="5956779"/>
            <a:ext cx="958139" cy="297711"/>
          </a:xfrm>
          <a:prstGeom prst="bentConnector3">
            <a:avLst>
              <a:gd name="adj1" fmla="val 98854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7" name="Rectangle 46"/>
          <p:cNvSpPr/>
          <p:nvPr/>
        </p:nvSpPr>
        <p:spPr>
          <a:xfrm>
            <a:off x="4444575" y="968048"/>
            <a:ext cx="48141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نمودار تعامل </a:t>
            </a:r>
            <a:r>
              <a:rPr lang="fa-IR" sz="2000" b="1" dirty="0">
                <a:cs typeface="B Nazanin" panose="00000400000000000000" pitchFamily="2" charset="-78"/>
              </a:rPr>
              <a:t>بیمار </a:t>
            </a:r>
            <a:r>
              <a:rPr lang="fa-IR" sz="2000" b="1" dirty="0" smtClean="0">
                <a:cs typeface="B Nazanin" panose="00000400000000000000" pitchFamily="2" charset="-78"/>
              </a:rPr>
              <a:t>با وضعیت سلامتی خود در </a:t>
            </a:r>
            <a:r>
              <a:rPr lang="fa-IR" sz="2000" b="1" dirty="0">
                <a:cs typeface="B Nazanin" panose="00000400000000000000" pitchFamily="2" charset="-78"/>
              </a:rPr>
              <a:t>هر ایالت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5615697" y="2033809"/>
            <a:ext cx="2908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بالاترین سطح خود بیمار انگاری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49" name="Elbow Connector 48"/>
          <p:cNvCxnSpPr/>
          <p:nvPr/>
        </p:nvCxnSpPr>
        <p:spPr>
          <a:xfrm rot="10800000">
            <a:off x="4662712" y="2039876"/>
            <a:ext cx="947058" cy="251855"/>
          </a:xfrm>
          <a:prstGeom prst="bentConnector3">
            <a:avLst>
              <a:gd name="adj1" fmla="val 100575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7359924" y="5288637"/>
            <a:ext cx="23278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بیشترین حالت اورژانسی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51" name="Elbow Connector 50"/>
          <p:cNvCxnSpPr/>
          <p:nvPr/>
        </p:nvCxnSpPr>
        <p:spPr>
          <a:xfrm rot="10800000">
            <a:off x="6388769" y="5345476"/>
            <a:ext cx="936171" cy="143217"/>
          </a:xfrm>
          <a:prstGeom prst="bentConnector3">
            <a:avLst>
              <a:gd name="adj1" fmla="val 1000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466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64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32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667" y="1936736"/>
            <a:ext cx="8413302" cy="426088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3824413" y="1405442"/>
            <a:ext cx="42338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نا بسامان ترین ایالت ها مین </a:t>
            </a:r>
            <a:r>
              <a:rPr lang="fa-IR" sz="2000" b="1" dirty="0">
                <a:cs typeface="B Nazanin" panose="00000400000000000000" pitchFamily="2" charset="-78"/>
              </a:rPr>
              <a:t>و </a:t>
            </a:r>
            <a:r>
              <a:rPr lang="fa-IR" sz="2000" b="1" dirty="0" smtClean="0">
                <a:cs typeface="B Nazanin" panose="00000400000000000000" pitchFamily="2" charset="-78"/>
              </a:rPr>
              <a:t>کارولینای جنوبی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98816" y="2558636"/>
            <a:ext cx="44165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قرار گرفتن بین وضعیت نرمال و خود بیمار انگاری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067268" y="5466267"/>
            <a:ext cx="374814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قرار گرفتن بین وضعیت نرمال و اورژانسی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6" name="Elbow Connector 5"/>
          <p:cNvCxnSpPr/>
          <p:nvPr/>
        </p:nvCxnSpPr>
        <p:spPr>
          <a:xfrm rot="16200000" flipH="1">
            <a:off x="5380185" y="3185673"/>
            <a:ext cx="621900" cy="168045"/>
          </a:xfrm>
          <a:prstGeom prst="bentConnector3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Elbow Connector 7"/>
          <p:cNvCxnSpPr/>
          <p:nvPr/>
        </p:nvCxnSpPr>
        <p:spPr>
          <a:xfrm flipV="1">
            <a:off x="5941339" y="4704347"/>
            <a:ext cx="2757493" cy="761920"/>
          </a:xfrm>
          <a:prstGeom prst="bentConnector3">
            <a:avLst>
              <a:gd name="adj1" fmla="val 100177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824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988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33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33762" y="1405442"/>
            <a:ext cx="62151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اورگان </a:t>
            </a:r>
            <a:r>
              <a:rPr lang="fa-IR" sz="2000" b="1" dirty="0">
                <a:cs typeface="B Nazanin" panose="00000400000000000000" pitchFamily="2" charset="-78"/>
              </a:rPr>
              <a:t>، واشنگتن و کالیفرنیا </a:t>
            </a:r>
            <a:r>
              <a:rPr lang="fa-IR" sz="2000" b="1" dirty="0" smtClean="0">
                <a:cs typeface="B Nazanin" panose="00000400000000000000" pitchFamily="2" charset="-78"/>
              </a:rPr>
              <a:t>نمونه هایی از سالم </a:t>
            </a:r>
            <a:r>
              <a:rPr lang="fa-IR" sz="2000" b="1" dirty="0">
                <a:cs typeface="B Nazanin" panose="00000400000000000000" pitchFamily="2" charset="-78"/>
              </a:rPr>
              <a:t>ترین حالت ها </a:t>
            </a:r>
            <a:r>
              <a:rPr lang="fa-IR" sz="2000" b="1" dirty="0" smtClean="0">
                <a:cs typeface="B Nazanin" panose="00000400000000000000" pitchFamily="2" charset="-78"/>
              </a:rPr>
              <a:t>هستند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109" y="1988785"/>
            <a:ext cx="8040323" cy="407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686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8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34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1026" name="Picture 2" descr="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572" y="3611876"/>
            <a:ext cx="6198336" cy="3137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7600" y="3611876"/>
            <a:ext cx="3303572" cy="30793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" name="Rectangle 17"/>
          <p:cNvSpPr/>
          <p:nvPr/>
        </p:nvSpPr>
        <p:spPr>
          <a:xfrm>
            <a:off x="1093572" y="1227663"/>
            <a:ext cx="9677600" cy="119133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توجه به تحلیل های انجام شده تضمین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شده بیش از 15 بار برای هر بیمار مبتلا به فشارخون بالا یا دیابت ویزیت انجام شود که احتمال آن نزدیک به 99٪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میباشد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093572" y="2516971"/>
            <a:ext cx="9677600" cy="80317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این حال، تعداد وزیت ها در ایالات متحده به طور متوسط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11.5 بار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7459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4093684" y="1841127"/>
            <a:ext cx="40046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Titr Bold" panose="00000700000000000000" pitchFamily="2" charset="-78"/>
              </a:rPr>
              <a:t>مراقبت های بهداشتی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3906" y="6275211"/>
            <a:ext cx="12056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Healthcare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2139" y="2968489"/>
            <a:ext cx="2567712" cy="276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2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84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35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116971" y="1405442"/>
            <a:ext cx="36487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این نمودار افزایش دیابت را نشان میدهد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050" name="Picture 2" descr="ش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680" y="2086226"/>
            <a:ext cx="6920139" cy="4049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21739" y="3911110"/>
            <a:ext cx="23599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درصد جمعیت در محور </a:t>
            </a:r>
            <a:r>
              <a:rPr lang="en-US" sz="2000" b="1" dirty="0" smtClean="0">
                <a:cs typeface="B Nazanin" panose="00000400000000000000" pitchFamily="2" charset="-78"/>
              </a:rPr>
              <a:t>Y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80563" y="6216724"/>
            <a:ext cx="1521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سال در محور </a:t>
            </a:r>
            <a:r>
              <a:rPr lang="en-US" sz="2000" b="1" dirty="0" smtClean="0">
                <a:cs typeface="B Nazanin" panose="00000400000000000000" pitchFamily="2" charset="-78"/>
              </a:rPr>
              <a:t>X</a:t>
            </a:r>
            <a:endParaRPr lang="en-US" sz="20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8009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94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36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23010" y="1405442"/>
            <a:ext cx="40366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این نمودار افزایش فشار خون را نشان میدهد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050" name="Picture 2" descr="ش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680" y="2086226"/>
            <a:ext cx="6920139" cy="4049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21739" y="3911110"/>
            <a:ext cx="235994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درصد جمعیت در محور </a:t>
            </a:r>
            <a:r>
              <a:rPr lang="en-US" sz="2000" b="1" dirty="0" smtClean="0">
                <a:cs typeface="B Nazanin" panose="00000400000000000000" pitchFamily="2" charset="-78"/>
              </a:rPr>
              <a:t>Y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180563" y="6216724"/>
            <a:ext cx="15215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سال در محور </a:t>
            </a:r>
            <a:r>
              <a:rPr lang="en-US" sz="2000" b="1" dirty="0" smtClean="0">
                <a:cs typeface="B Nazanin" panose="00000400000000000000" pitchFamily="2" charset="-78"/>
              </a:rPr>
              <a:t>X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3074" name="Picture 2" descr="aa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680" y="2086225"/>
            <a:ext cx="6972030" cy="4049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3473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502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37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19422" y="169321"/>
            <a:ext cx="4716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اولین مطالعه تحلیلی: سلامت در ایالات متحده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502279" y="1003079"/>
            <a:ext cx="16706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>
                <a:cs typeface="B Nazanin" panose="00000400000000000000" pitchFamily="2" charset="-78"/>
              </a:rPr>
              <a:t>نمودار فشار خون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pic>
        <p:nvPicPr>
          <p:cNvPr id="2050" name="Picture 2" descr="ش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18" y="4244894"/>
            <a:ext cx="3868428" cy="2263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aa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18" y="1405442"/>
            <a:ext cx="3894373" cy="226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683270" y="3842531"/>
            <a:ext cx="12827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>
                <a:cs typeface="B Nazanin" panose="00000400000000000000" pitchFamily="2" charset="-78"/>
              </a:rPr>
              <a:t>نمودار </a:t>
            </a:r>
            <a:r>
              <a:rPr lang="fa-IR" sz="2000" b="1" dirty="0" smtClean="0">
                <a:cs typeface="B Nazanin" panose="00000400000000000000" pitchFamily="2" charset="-78"/>
              </a:rPr>
              <a:t>دیابت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35904" y="1403189"/>
            <a:ext cx="7622317" cy="176111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دیابت کنترل نشده باعث تغییرات عروقی شده و منجر به فشار خون بالا می شود. هر دو بیماری به شدت به هم مربوط بوده و به دو فعالیت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عمده چاقی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سیگار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کشیدن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مربوط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میشوند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062" y="3435735"/>
            <a:ext cx="3623956" cy="264899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757" y="2734561"/>
            <a:ext cx="2887580" cy="405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05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5020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38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009554" y="1155326"/>
            <a:ext cx="8625816" cy="7605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مطالعه دوم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 درباره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روند مشارکت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بیماران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009554" y="2919525"/>
            <a:ext cx="8625816" cy="106508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این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بخش قصد داریم از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CHESS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برای پیش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بینی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درباره تعداد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ویزیت های انجام شده در ایالات متحده بر اساس داده های تاریخی استفاده می شود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457" y="4475486"/>
            <a:ext cx="3582010" cy="223512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009554" y="2026484"/>
            <a:ext cx="8625816" cy="76056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مطالعه دارای ماهیت 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(پیش بینی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)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402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940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39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448" y="3380175"/>
            <a:ext cx="5572880" cy="282236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043983" y="4847210"/>
            <a:ext cx="195117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متوسط تعداد ویزیت</a:t>
            </a:r>
          </a:p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>
                <a:cs typeface="B Nazanin" panose="00000400000000000000" pitchFamily="2" charset="-78"/>
              </a:rPr>
              <a:t>Y</a:t>
            </a:r>
          </a:p>
        </p:txBody>
      </p:sp>
      <p:cxnSp>
        <p:nvCxnSpPr>
          <p:cNvPr id="6" name="Elbow Connector 5"/>
          <p:cNvCxnSpPr>
            <a:stCxn id="5" idx="2"/>
          </p:cNvCxnSpPr>
          <p:nvPr/>
        </p:nvCxnSpPr>
        <p:spPr>
          <a:xfrm rot="16200000" flipH="1">
            <a:off x="2445790" y="5128877"/>
            <a:ext cx="286434" cy="1138872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4578814" y="6337976"/>
            <a:ext cx="18357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ایالت ها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 smtClean="0">
                <a:cs typeface="B Nazanin" panose="00000400000000000000" pitchFamily="2" charset="-78"/>
              </a:rPr>
              <a:t>X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8" name="Elbow Connector 7"/>
          <p:cNvCxnSpPr>
            <a:stCxn id="7" idx="1"/>
          </p:cNvCxnSpPr>
          <p:nvPr/>
        </p:nvCxnSpPr>
        <p:spPr>
          <a:xfrm rot="10800000">
            <a:off x="3620676" y="6240321"/>
            <a:ext cx="958139" cy="297711"/>
          </a:xfrm>
          <a:prstGeom prst="bentConnector3">
            <a:avLst>
              <a:gd name="adj1" fmla="val 98854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5797879" y="2942278"/>
            <a:ext cx="29081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بالاترین سطح خود بیمار انگاری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708954" y="6337976"/>
            <a:ext cx="23278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بیشترین حالت اورژانسی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15" name="Elbow Connector 14"/>
          <p:cNvCxnSpPr/>
          <p:nvPr/>
        </p:nvCxnSpPr>
        <p:spPr>
          <a:xfrm rot="10800000">
            <a:off x="5797880" y="5555097"/>
            <a:ext cx="2075014" cy="685225"/>
          </a:xfrm>
          <a:prstGeom prst="bentConnector3">
            <a:avLst>
              <a:gd name="adj1" fmla="val -1241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10" idx="1"/>
          </p:cNvCxnSpPr>
          <p:nvPr/>
        </p:nvCxnSpPr>
        <p:spPr>
          <a:xfrm rot="10800000" flipV="1">
            <a:off x="4309323" y="3142332"/>
            <a:ext cx="1488557" cy="200055"/>
          </a:xfrm>
          <a:prstGeom prst="bentConnector3">
            <a:avLst>
              <a:gd name="adj1" fmla="val 100000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732668" y="877207"/>
            <a:ext cx="10456440" cy="81114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دو حالت حد اکثری برای حالت خودبیمار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انگاری و حالت اورژانسی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2 ایالت در نمودار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مشخص شده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32668" y="1780161"/>
            <a:ext cx="10456440" cy="814537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پیش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بینی رگرسیون برای این حالتها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نمودار بعدی مشخص شده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2194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40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098" name="Picture 2" descr="333333333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914" y="1598059"/>
            <a:ext cx="5756497" cy="504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759933" y="1070948"/>
            <a:ext cx="10756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نمودار تعداد </a:t>
            </a:r>
            <a:r>
              <a:rPr lang="fa-IR" sz="2000" b="1" dirty="0">
                <a:cs typeface="B Nazanin" panose="00000400000000000000" pitchFamily="2" charset="-78"/>
              </a:rPr>
              <a:t>پیش بینی ها از تعداد ویزیت های بیمارن </a:t>
            </a:r>
            <a:r>
              <a:rPr lang="fa-IR" sz="2000" b="1" dirty="0" smtClean="0">
                <a:cs typeface="B Nazanin" panose="00000400000000000000" pitchFamily="2" charset="-78"/>
              </a:rPr>
              <a:t>در ایالت کنتاکی که دارای بیشترین حد اورژانسی است (تا </a:t>
            </a:r>
            <a:r>
              <a:rPr lang="fa-IR" sz="2000" b="1" dirty="0">
                <a:cs typeface="B Nazanin" panose="00000400000000000000" pitchFamily="2" charset="-78"/>
              </a:rPr>
              <a:t>سال 2015)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043593" y="3722269"/>
            <a:ext cx="15295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سال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 smtClean="0">
                <a:cs typeface="B Nazanin" panose="00000400000000000000" pitchFamily="2" charset="-78"/>
              </a:rPr>
              <a:t>X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9" name="Elbow Connector 8"/>
          <p:cNvCxnSpPr>
            <a:stCxn id="6" idx="2"/>
          </p:cNvCxnSpPr>
          <p:nvPr/>
        </p:nvCxnSpPr>
        <p:spPr>
          <a:xfrm rot="5400000">
            <a:off x="8666862" y="4312439"/>
            <a:ext cx="2331584" cy="1951465"/>
          </a:xfrm>
          <a:prstGeom prst="bentConnector3">
            <a:avLst>
              <a:gd name="adj1" fmla="val 100163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stCxn id="6" idx="0"/>
          </p:cNvCxnSpPr>
          <p:nvPr/>
        </p:nvCxnSpPr>
        <p:spPr>
          <a:xfrm rot="16200000" flipH="1" flipV="1">
            <a:off x="9774612" y="2804578"/>
            <a:ext cx="116084" cy="1951465"/>
          </a:xfrm>
          <a:prstGeom prst="bentConnector4">
            <a:avLst>
              <a:gd name="adj1" fmla="val -196926"/>
              <a:gd name="adj2" fmla="val 69595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686723" y="3722268"/>
            <a:ext cx="22813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2000" b="1" dirty="0" smtClean="0">
                <a:cs typeface="B Nazanin" panose="00000400000000000000" pitchFamily="2" charset="-78"/>
              </a:rPr>
              <a:t>تعداد ویزیت در </a:t>
            </a:r>
            <a:r>
              <a:rPr lang="fa-IR" sz="2000" b="1" dirty="0">
                <a:cs typeface="B Nazanin" panose="00000400000000000000" pitchFamily="2" charset="-78"/>
              </a:rPr>
              <a:t>محور </a:t>
            </a:r>
            <a:r>
              <a:rPr lang="en-US" sz="2000" b="1" dirty="0" smtClean="0">
                <a:cs typeface="B Nazanin" panose="00000400000000000000" pitchFamily="2" charset="-78"/>
              </a:rPr>
              <a:t>Y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cxnSp>
        <p:nvCxnSpPr>
          <p:cNvPr id="15" name="Elbow Connector 14"/>
          <p:cNvCxnSpPr>
            <a:stCxn id="14" idx="0"/>
          </p:cNvCxnSpPr>
          <p:nvPr/>
        </p:nvCxnSpPr>
        <p:spPr>
          <a:xfrm rot="5400000" flipH="1" flipV="1">
            <a:off x="1937175" y="2399530"/>
            <a:ext cx="1212984" cy="1432493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14" idx="2"/>
          </p:cNvCxnSpPr>
          <p:nvPr/>
        </p:nvCxnSpPr>
        <p:spPr>
          <a:xfrm rot="16200000" flipH="1">
            <a:off x="1792545" y="4157253"/>
            <a:ext cx="1502245" cy="1432493"/>
          </a:xfrm>
          <a:prstGeom prst="bentConnector3">
            <a:avLst>
              <a:gd name="adj1" fmla="val 101668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9308207" y="1834076"/>
            <a:ext cx="246734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نمودار بر اساس داده های تاریخی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cxnSp>
        <p:nvCxnSpPr>
          <p:cNvPr id="21" name="Elbow Connector 20"/>
          <p:cNvCxnSpPr>
            <a:stCxn id="20" idx="2"/>
          </p:cNvCxnSpPr>
          <p:nvPr/>
        </p:nvCxnSpPr>
        <p:spPr>
          <a:xfrm rot="5400000">
            <a:off x="9366270" y="1822772"/>
            <a:ext cx="825751" cy="1525467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31504" y="6308142"/>
            <a:ext cx="30844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نمودار بر اساس پیش بینی های انجام شده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cxnSp>
        <p:nvCxnSpPr>
          <p:cNvPr id="24" name="Elbow Connector 23"/>
          <p:cNvCxnSpPr>
            <a:stCxn id="23" idx="0"/>
          </p:cNvCxnSpPr>
          <p:nvPr/>
        </p:nvCxnSpPr>
        <p:spPr>
          <a:xfrm rot="5400000" flipH="1" flipV="1">
            <a:off x="2204128" y="5296268"/>
            <a:ext cx="481500" cy="1542249"/>
          </a:xfrm>
          <a:prstGeom prst="bentConnector2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919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97" y="1001166"/>
            <a:ext cx="6535062" cy="57062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444457" y="1001166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هر نقطه داده، نشان دهنده تعداد ویزیت های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 که انجام شده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cxnSp>
        <p:nvCxnSpPr>
          <p:cNvPr id="7" name="Elbow Connector 6"/>
          <p:cNvCxnSpPr>
            <a:stCxn id="5" idx="2"/>
          </p:cNvCxnSpPr>
          <p:nvPr/>
        </p:nvCxnSpPr>
        <p:spPr>
          <a:xfrm rot="5400000" flipH="1">
            <a:off x="7323938" y="246443"/>
            <a:ext cx="723014" cy="3781402"/>
          </a:xfrm>
          <a:prstGeom prst="bentConnector4">
            <a:avLst>
              <a:gd name="adj1" fmla="val -31618"/>
              <a:gd name="adj2" fmla="val 69751"/>
            </a:avLst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7444457" y="3105559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پیش بینی های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چندگانه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 مانند پیش بینی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خطی، نمایشی و لگاریتمی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مورد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استفاده قرار گرفته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44457" y="5209952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که ما فقط از داده هایی استفاده کردیم که که دارای بیشترین اطمینان آماری هستند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02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6679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42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97" y="1001166"/>
            <a:ext cx="6535062" cy="570627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7444457" y="1001166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پیش بینی های انجام شده در این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پژوهش بر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اساس پیش بینی رگرسیون خطی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44457" y="2882276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ایالت که در حالت اورژانسی قرار دارد نسبتا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ویزیت های انجام شده برای بیمار همخوانی دارد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44457" y="4763386"/>
            <a:ext cx="4263378" cy="194405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به همین دلیل مدل رگرسیون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آماری با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اطمینان آماری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بالا پیش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بینی می کند که در سال های آینده به صورت جدی شاهد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افزایش ویزیت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نحواهیم بود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11" name="Picture 2" descr="3333333333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697" y="1001166"/>
            <a:ext cx="6535062" cy="573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466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89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43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444457" y="169321"/>
            <a:ext cx="459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دوم تحلیلی: روند مشارکت بیماران (پیش بینی)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444457" y="1001166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نمودار برای ایالتی است که دارای بیشترین حد خود بیمار انگاری هست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444457" y="3081634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تمام تحلیل های این نمودار مانند نمودار قبلی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444457" y="5162102"/>
            <a:ext cx="4263378" cy="149748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این ایالت افزایش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قابل توجهی در تعداد ویزیت بیماران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در آینده نشان میدهد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124" name="Picture 4" descr="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0268" y="941734"/>
            <a:ext cx="4202847" cy="5114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018323" y="6161545"/>
            <a:ext cx="42867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/>
            <a:r>
              <a:rPr lang="fa-IR" sz="1600" b="1" dirty="0">
                <a:cs typeface="B Nazanin" panose="00000400000000000000" pitchFamily="2" charset="-78"/>
              </a:rPr>
              <a:t>تعداد پیش بینی ها از تعداد ویزیت های بیمارن </a:t>
            </a:r>
            <a:r>
              <a:rPr lang="fa-IR" sz="1600" b="1" dirty="0" smtClean="0">
                <a:cs typeface="B Nazanin" panose="00000400000000000000" pitchFamily="2" charset="-78"/>
              </a:rPr>
              <a:t>در ایالتی که</a:t>
            </a:r>
          </a:p>
          <a:p>
            <a:pPr algn="ctr" rtl="1"/>
            <a:r>
              <a:rPr lang="fa-IR" sz="1600" b="1" dirty="0" smtClean="0">
                <a:cs typeface="B Nazanin" panose="00000400000000000000" pitchFamily="2" charset="-78"/>
              </a:rPr>
              <a:t>بیشترین حد خود بیمار انگاری را داشت(تا </a:t>
            </a:r>
            <a:r>
              <a:rPr lang="fa-IR" sz="1600" b="1" dirty="0">
                <a:cs typeface="B Nazanin" panose="00000400000000000000" pitchFamily="2" charset="-78"/>
              </a:rPr>
              <a:t>سال 2015)</a:t>
            </a:r>
            <a:endParaRPr lang="en-US" sz="16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73164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9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44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60995" y="169321"/>
            <a:ext cx="85747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قوانین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سلامت مقرون به صرفه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6939" y="1797265"/>
            <a:ext cx="10515600" cy="73328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ماهیت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مطالعه سوم ما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توصیفی میباشد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6939" y="2656975"/>
            <a:ext cx="10515600" cy="73328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شامل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درس هایی است که آمریکا آنها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را در زمینه مراقبت های بهداشتی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آموخته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1214" y="3789161"/>
            <a:ext cx="306705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1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5071802" y="1872981"/>
            <a:ext cx="18838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rtl="1"/>
            <a:r>
              <a:rPr lang="fa-IR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Titr Bold" panose="00000700000000000000" pitchFamily="2" charset="-78"/>
              </a:rPr>
              <a:t>پیش بینی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cs typeface="0 Titr Bold" panose="000007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3906" y="6275211"/>
            <a:ext cx="12560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Forecasting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22" y="2809729"/>
            <a:ext cx="5333943" cy="326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861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74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45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6647" y="169321"/>
            <a:ext cx="665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ACA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7571" y="1031721"/>
            <a:ext cx="10515600" cy="690753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ایالات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هایی که روی نمودار مشخص شده اند در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سالهای گذشته در منطقه مطلوب قرار داشتند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788" y="1810940"/>
            <a:ext cx="5803163" cy="2938986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707570" y="4838392"/>
            <a:ext cx="10515600" cy="92445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اما بعد از اجرای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سیاست های جدید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 حوزه بهداشت و درمان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دو ایالت از لحاظ سلامت و مشارکت بیماران در دو جهت بسیار متفاوت قرار گرفتند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588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84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46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6647" y="169321"/>
            <a:ext cx="665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ACA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7571" y="1031721"/>
            <a:ext cx="10515600" cy="119048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براساس داده های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اخیر ، آلاباما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، می سی سی پی 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ویرجینیا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، ایالت هایی هستند که بدترین وضعیت سلامت را دارند، و بیماران کمترین توجه را به سلامت خودشان نشان میدهند.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855" y="2435129"/>
            <a:ext cx="7933032" cy="4017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02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47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6647" y="169321"/>
            <a:ext cx="665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ACA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18204" y="1159310"/>
            <a:ext cx="10515600" cy="145539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ایالت هایی که با رنگ سبز مشخص شده اند در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سال 2014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توانستند عملکرد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بسیار بهتری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داشته باشند و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هر دو ایالت به محدوده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بهینه نزدیک شدند.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برعکس،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ایالتی که با رنگ قرمز نشان داده شده از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منطقه مطلوب به ناحیه ناسالم و ناحیه اورژانسی منتقل شده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176" y="2698253"/>
            <a:ext cx="8041655" cy="4072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32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924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48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6647" y="169321"/>
            <a:ext cx="665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ACA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60733" y="1688956"/>
            <a:ext cx="10515600" cy="82033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 توجه به مفهوم ثابت شده در مورد تاثیر زیاد چاقی و سیگار کشیدن بر روی دو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بیماری دیابت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فشار خون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بالا 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0733" y="5143541"/>
            <a:ext cx="10515600" cy="73958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سیگار کشیدن در آمریکا به شـدت در حال کم شدن است، اما چاقی در حال افزایش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6146" name="Picture 2" descr="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5886" y="3053533"/>
            <a:ext cx="6449200" cy="1545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9553387" y="3053533"/>
            <a:ext cx="2466754" cy="1545761"/>
          </a:xfrm>
          <a:prstGeom prst="rect">
            <a:avLst/>
          </a:prstGeom>
          <a:solidFill>
            <a:srgbClr val="08B150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ایالت های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سالمتر از نظر سیگار و چاقی در باکس سبز نشان داده شده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6997" y="3053533"/>
            <a:ext cx="2390588" cy="1545761"/>
          </a:xfrm>
          <a:prstGeom prst="rect">
            <a:avLst/>
          </a:prstGeom>
          <a:solidFill>
            <a:srgbClr val="ED2024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وایالت های ناسالم در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باکس قرمز قرار گرفته اند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6408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844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49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6647" y="169321"/>
            <a:ext cx="6659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مطالعه سوم تحلیلی : محدوده پس 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از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ACA</a:t>
            </a:r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 </a:t>
            </a:r>
            <a:r>
              <a:rPr lang="en-US" dirty="0" smtClean="0">
                <a:solidFill>
                  <a:schemeClr val="bg1"/>
                </a:solidFill>
                <a:cs typeface="B Titr" panose="00000700000000000000" pitchFamily="2" charset="-78"/>
              </a:rPr>
              <a:t>، </a:t>
            </a:r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تجزیه و تحلیل و همبستگی (توصیفی)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07571" y="1031721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ما فکر میکنیم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اجرای سیاست های جدید در حوزه بهداشت و درمان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روی نتایج ما تأثیر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گذاشته است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07571" y="2141051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چون برخی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از ایالت ها قانون را با نرخ پذیرش بالا اعمل میکنند، اما قانون در ایالت های دیگر محبوب نیست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7571" y="3250380"/>
            <a:ext cx="10515600" cy="1236559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بنابراین، ما توصیه می کنیم ایالت هایی که قصد بهبود در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کیفیت خدمات خود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دارند درس هایی را که از ایالات های مختلف در این مطالعه آموخته اند و بهترین شیوه های محلی را به کار گیرند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829" y="4103913"/>
            <a:ext cx="5659083" cy="2754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759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37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50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39003" y="169321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نتیجه گیری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96298" y="2552177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تحقیقات و آزمایش های انجام شده با استفاده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از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CHESS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به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3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مطالعه تحلیلی بر روی داده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 انجامید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96298" y="3701244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و این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مطالعات به منظور ارزیابی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کیفیت خدمات مراقبت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های بهداشتی در ایالات متحده در سطح ایالتی انجام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شد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599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379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51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677713" y="169321"/>
            <a:ext cx="1358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کار های آینده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96298" y="2073711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انجام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مطالعات مشابه در سطوح پایین تر برای جمع آوری اطلاعات، به عنوان مثال شهرستان ها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96298" y="3222778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ساخت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مدل های خوشه ای پیشرفته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در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CHESS 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و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سعی و تلاش برای گروه بندی ایالت ها با روش های دیگر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96298" y="4371845"/>
            <a:ext cx="10515600" cy="99302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استفاده از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سیستم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CHESS</a:t>
            </a:r>
            <a:r>
              <a:rPr lang="fa-IR" sz="2000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 برای </a:t>
            </a:r>
            <a:r>
              <a:rPr lang="fa-IR" sz="2000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B Farnaz" panose="00000400000000000000" pitchFamily="2" charset="-78"/>
              </a:rPr>
              <a:t>بررسی همبستگی و کوواریانس بین فعالیت های بهداشتی بیماران</a:t>
            </a:r>
            <a:endParaRPr lang="en-US" sz="2000" dirty="0">
              <a:solidFill>
                <a:schemeClr val="bg1"/>
              </a:solidFill>
              <a:cs typeface="B Farnaz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14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524333" y="169321"/>
            <a:ext cx="5511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>
                <a:solidFill>
                  <a:schemeClr val="bg1"/>
                </a:solidFill>
                <a:cs typeface="B Titr" panose="00000700000000000000" pitchFamily="2" charset="-78"/>
              </a:rPr>
              <a:t>ارزیابی کیفیت خدمات با استفاده از تجزیه و تحلیل داده های بزرگ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74"/>
            <a:ext cx="12192000" cy="6858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724382"/>
            <a:ext cx="3048000" cy="22860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948089" y="538653"/>
            <a:ext cx="2295821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12000" dirty="0" smtClean="0">
                <a:solidFill>
                  <a:schemeClr val="bg1">
                    <a:lumMod val="85000"/>
                  </a:schemeClr>
                </a:solidFill>
                <a:cs typeface="0 Khodkar Bold" panose="00000700000000000000" pitchFamily="2" charset="-78"/>
              </a:rPr>
              <a:t>پایان</a:t>
            </a:r>
            <a:endParaRPr lang="en-US" sz="12000" dirty="0">
              <a:solidFill>
                <a:schemeClr val="bg1">
                  <a:lumMod val="85000"/>
                </a:schemeClr>
              </a:solidFill>
              <a:cs typeface="0 Khodkar Bold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1806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058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01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02885" y="16932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43726" y="1697849"/>
            <a:ext cx="844013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بسیاری از صنایع روی موج داده های بزرگ سوار می </a:t>
            </a:r>
            <a:r>
              <a:rPr lang="fa-I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شوند</a:t>
            </a:r>
          </a:p>
          <a:p>
            <a:pPr algn="ctr" rtl="1">
              <a:lnSpc>
                <a:spcPct val="150000"/>
              </a:lnSpc>
            </a:pPr>
            <a:r>
              <a:rPr lang="fa-I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 </a:t>
            </a:r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چون دوران جدیدی از تصمیم گیری </a:t>
            </a:r>
            <a:r>
              <a:rPr lang="fa-IR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های مبتنی </a:t>
            </a:r>
            <a:r>
              <a:rPr lang="fa-I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بر داده ها ایجاد شده است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cs typeface="0 Yekan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226" y="3293057"/>
            <a:ext cx="6461133" cy="3136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29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02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02885" y="16932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02997" y="1271481"/>
            <a:ext cx="665655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تجزیه و تحلیل داده ها بزرگ به سرعت در حال رسیدن به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cs typeface="0 Yekan" panose="00000400000000000000" pitchFamily="2" charset="-78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89935537"/>
              </p:ext>
            </p:extLst>
          </p:nvPr>
        </p:nvGraphicFramePr>
        <p:xfrm>
          <a:off x="3626777" y="1594646"/>
          <a:ext cx="5208998" cy="38229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2768885" y="5646347"/>
            <a:ext cx="6924782" cy="904242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cs typeface="0 Yekan" panose="00000400000000000000" pitchFamily="2" charset="-78"/>
              </a:rPr>
              <a:t>مراقبت های بهداشتی نیز از این قضیه </a:t>
            </a:r>
            <a:r>
              <a:rPr lang="fa-IR" sz="2000" dirty="0" smtClean="0">
                <a:cs typeface="0 Yekan" panose="00000400000000000000" pitchFamily="2" charset="-78"/>
              </a:rPr>
              <a:t>مستثنی نیست</a:t>
            </a:r>
            <a:endParaRPr lang="en-US" sz="2000" dirty="0">
              <a:cs typeface="0 Yeka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3896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523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03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02885" y="16932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80053" y="807340"/>
            <a:ext cx="6656558" cy="5155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در این پژوهش قصد داریم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cs typeface="0 Yekan" panose="00000400000000000000" pitchFamily="2" charset="-78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711829" y="1485313"/>
            <a:ext cx="6924782" cy="59952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 smtClean="0">
                <a:cs typeface="0 Yekan" panose="00000400000000000000" pitchFamily="2" charset="-78"/>
              </a:rPr>
              <a:t>داده </a:t>
            </a:r>
            <a:r>
              <a:rPr lang="fa-IR" dirty="0">
                <a:cs typeface="0 Yekan" panose="00000400000000000000" pitchFamily="2" charset="-78"/>
              </a:rPr>
              <a:t>های مراقبت های بهداشتی </a:t>
            </a:r>
            <a:r>
              <a:rPr lang="fa-IR" dirty="0" smtClean="0">
                <a:cs typeface="0 Yekan" panose="00000400000000000000" pitchFamily="2" charset="-78"/>
              </a:rPr>
              <a:t>را از </a:t>
            </a:r>
            <a:r>
              <a:rPr lang="fa-IR" dirty="0">
                <a:cs typeface="0 Yekan" panose="00000400000000000000" pitchFamily="2" charset="-78"/>
              </a:rPr>
              <a:t>منابع </a:t>
            </a:r>
            <a:r>
              <a:rPr lang="fa-IR" dirty="0" smtClean="0">
                <a:cs typeface="0 Yekan" panose="00000400000000000000" pitchFamily="2" charset="-78"/>
              </a:rPr>
              <a:t>مختلف </a:t>
            </a:r>
            <a:r>
              <a:rPr lang="fa-IR" dirty="0">
                <a:cs typeface="0 Yekan" panose="00000400000000000000" pitchFamily="2" charset="-78"/>
              </a:rPr>
              <a:t>جمع آوری </a:t>
            </a:r>
            <a:r>
              <a:rPr lang="fa-IR" dirty="0" smtClean="0">
                <a:cs typeface="0 Yekan" panose="00000400000000000000" pitchFamily="2" charset="-78"/>
              </a:rPr>
              <a:t>کنیم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711829" y="2193979"/>
            <a:ext cx="6924782" cy="599527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>
                <a:cs typeface="0 Yekan" panose="00000400000000000000" pitchFamily="2" charset="-78"/>
              </a:rPr>
              <a:t>داده های بزرگ جمع آوری شده </a:t>
            </a:r>
            <a:r>
              <a:rPr lang="fa-IR" dirty="0" smtClean="0">
                <a:cs typeface="0 Yekan" panose="00000400000000000000" pitchFamily="2" charset="-78"/>
              </a:rPr>
              <a:t>را تجزیه </a:t>
            </a:r>
            <a:r>
              <a:rPr lang="fa-IR" dirty="0">
                <a:cs typeface="0 Yekan" panose="00000400000000000000" pitchFamily="2" charset="-78"/>
              </a:rPr>
              <a:t>و تحلیل </a:t>
            </a:r>
            <a:r>
              <a:rPr lang="fa-IR" dirty="0" smtClean="0">
                <a:cs typeface="0 Yekan" panose="00000400000000000000" pitchFamily="2" charset="-78"/>
              </a:rPr>
              <a:t>کنیم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711829" y="2902645"/>
            <a:ext cx="6924782" cy="59952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هدف ما </a:t>
            </a:r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از این کار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711829" y="4053099"/>
            <a:ext cx="3385335" cy="134083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 smtClean="0"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شناسایی </a:t>
            </a:r>
            <a:r>
              <a:rPr lang="fa-IR" dirty="0">
                <a:cs typeface="0 Yekan" panose="00000400000000000000" pitchFamily="2" charset="-78"/>
              </a:rPr>
              <a:t>بهترین شیوه ها </a:t>
            </a:r>
            <a:r>
              <a:rPr lang="fa-IR" dirty="0" smtClean="0">
                <a:cs typeface="0 Yekan" panose="00000400000000000000" pitchFamily="2" charset="-78"/>
              </a:rPr>
              <a:t>و عملکرد ها در </a:t>
            </a:r>
            <a:r>
              <a:rPr lang="fa-IR" dirty="0">
                <a:cs typeface="0 Yekan" panose="00000400000000000000" pitchFamily="2" charset="-78"/>
              </a:rPr>
              <a:t>این حوزه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6251276" y="4053099"/>
            <a:ext cx="3385335" cy="1340831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>
                <a:cs typeface="0 Yekan" panose="00000400000000000000" pitchFamily="2" charset="-78"/>
              </a:rPr>
              <a:t>به دست آوردن هوش مورد نیاز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2953272" y="3582426"/>
            <a:ext cx="256854" cy="39041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wn Arrow 11"/>
          <p:cNvSpPr/>
          <p:nvPr/>
        </p:nvSpPr>
        <p:spPr>
          <a:xfrm>
            <a:off x="9245645" y="3582426"/>
            <a:ext cx="256854" cy="39041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2711829" y="5944857"/>
            <a:ext cx="6924782" cy="599527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dirty="0">
                <a:cs typeface="0 Yekan" panose="00000400000000000000" pitchFamily="2" charset="-78"/>
              </a:rPr>
              <a:t>با استفاده از ابزارهای جدید در داده های ویژه سلامت</a:t>
            </a:r>
            <a:endParaRPr lang="en-US" dirty="0">
              <a:cs typeface="0 Yekan" panose="00000400000000000000" pitchFamily="2" charset="-78"/>
            </a:endParaRPr>
          </a:p>
        </p:txBody>
      </p:sp>
      <p:sp>
        <p:nvSpPr>
          <p:cNvPr id="14" name="Down Arrow 13"/>
          <p:cNvSpPr/>
          <p:nvPr/>
        </p:nvSpPr>
        <p:spPr>
          <a:xfrm>
            <a:off x="6251276" y="5474184"/>
            <a:ext cx="256854" cy="39041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Down Arrow 14"/>
          <p:cNvSpPr/>
          <p:nvPr/>
        </p:nvSpPr>
        <p:spPr>
          <a:xfrm>
            <a:off x="5876269" y="5474184"/>
            <a:ext cx="256854" cy="39041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948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418" y="30822"/>
            <a:ext cx="4427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 smtClean="0">
                <a:solidFill>
                  <a:schemeClr val="bg1">
                    <a:lumMod val="85000"/>
                  </a:schemeClr>
                </a:solidFill>
                <a:cs typeface="0 Arabic Style" panose="00000400000000000000" pitchFamily="2" charset="-78"/>
              </a:rPr>
              <a:t>04</a:t>
            </a:r>
            <a:endParaRPr lang="en-US" sz="1400" b="1" dirty="0">
              <a:solidFill>
                <a:schemeClr val="bg1">
                  <a:lumMod val="85000"/>
                </a:schemeClr>
              </a:solidFill>
              <a:cs typeface="0 Arabic Style" panose="00000400000000000000" pitchFamily="2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302885" y="169321"/>
            <a:ext cx="7328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rtl="1"/>
            <a:r>
              <a:rPr lang="fa-IR" dirty="0" smtClean="0">
                <a:solidFill>
                  <a:schemeClr val="bg1"/>
                </a:solidFill>
                <a:cs typeface="B Titr" panose="00000700000000000000" pitchFamily="2" charset="-78"/>
              </a:rPr>
              <a:t>چکیده</a:t>
            </a:r>
            <a:endParaRPr lang="en-US" dirty="0">
              <a:solidFill>
                <a:schemeClr val="bg1"/>
              </a:solidFill>
              <a:cs typeface="B Titr" panose="00000700000000000000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974916" y="1102184"/>
            <a:ext cx="665655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0 Yekan" panose="00000400000000000000" pitchFamily="2" charset="-78"/>
              </a:rPr>
              <a:t>همچنین در این پژوهش قصد داریم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cs typeface="0 Yekan" panose="00000400000000000000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46606" y="1931542"/>
            <a:ext cx="9113178" cy="76028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>
                <a:cs typeface="B Farnaz" panose="00000400000000000000" pitchFamily="2" charset="-78"/>
              </a:rPr>
              <a:t>در سه مطالعه، </a:t>
            </a:r>
            <a:r>
              <a:rPr lang="fa-IR" sz="2000" dirty="0" smtClean="0">
                <a:cs typeface="B Farnaz" panose="00000400000000000000" pitchFamily="2" charset="-78"/>
              </a:rPr>
              <a:t>تاریخچه،  </a:t>
            </a:r>
            <a:r>
              <a:rPr lang="fa-IR" sz="2000" dirty="0">
                <a:cs typeface="B Farnaz" panose="00000400000000000000" pitchFamily="2" charset="-78"/>
              </a:rPr>
              <a:t>اطلاعات سلامتی سراسر کشور را بررسی کنیم</a:t>
            </a:r>
            <a:endParaRPr lang="en-US" sz="2000" dirty="0">
              <a:cs typeface="B Farnaz" panose="00000400000000000000" pitchFamily="2" charset="-78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746606" y="2816783"/>
            <a:ext cx="9113178" cy="76028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>
              <a:lnSpc>
                <a:spcPct val="150000"/>
              </a:lnSpc>
            </a:pPr>
            <a:r>
              <a:rPr lang="fa-IR" sz="2000" dirty="0" smtClean="0">
                <a:cs typeface="B Farnaz" panose="00000400000000000000" pitchFamily="2" charset="-78"/>
              </a:rPr>
              <a:t>و همچنین بینش </a:t>
            </a:r>
            <a:r>
              <a:rPr lang="fa-IR" sz="2000" dirty="0">
                <a:cs typeface="B Farnaz" panose="00000400000000000000" pitchFamily="2" charset="-78"/>
              </a:rPr>
              <a:t>ها و بهترین شیوه های اطلاعاتی را </a:t>
            </a:r>
            <a:r>
              <a:rPr lang="fa-IR" sz="2000" dirty="0" smtClean="0">
                <a:cs typeface="B Farnaz" panose="00000400000000000000" pitchFamily="2" charset="-78"/>
              </a:rPr>
              <a:t>استخراج میکنیم</a:t>
            </a:r>
            <a:endParaRPr lang="en-US" sz="2000" dirty="0">
              <a:cs typeface="B Farnaz" panose="00000400000000000000" pitchFamily="2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606" y="3979468"/>
            <a:ext cx="4012477" cy="24336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7076" y="3468212"/>
            <a:ext cx="3045809" cy="3045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10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3440</TotalTime>
  <Words>3018</Words>
  <Application>Microsoft Office PowerPoint</Application>
  <PresentationFormat>Widescreen</PresentationFormat>
  <Paragraphs>384</Paragraphs>
  <Slides>57</Slides>
  <Notes>57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70" baseType="lpstr">
      <vt:lpstr>0 Arabic Style</vt:lpstr>
      <vt:lpstr>0 Farnaz</vt:lpstr>
      <vt:lpstr>0 Khodkar Bold</vt:lpstr>
      <vt:lpstr>0 Titr Bold</vt:lpstr>
      <vt:lpstr>0 Yekan</vt:lpstr>
      <vt:lpstr>Arial</vt:lpstr>
      <vt:lpstr>B Farnaz</vt:lpstr>
      <vt:lpstr>B Nazanin</vt:lpstr>
      <vt:lpstr>B Titr</vt:lpstr>
      <vt:lpstr>Calibri</vt:lpstr>
      <vt:lpstr>Calibri Light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mohammadreza ahadia</dc:creator>
  <cp:lastModifiedBy>mohammadreza ahadia</cp:lastModifiedBy>
  <cp:revision>145</cp:revision>
  <dcterms:created xsi:type="dcterms:W3CDTF">2017-12-01T14:29:20Z</dcterms:created>
  <dcterms:modified xsi:type="dcterms:W3CDTF">2018-01-14T15:15:03Z</dcterms:modified>
</cp:coreProperties>
</file>